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1"/>
  </p:sldMasterIdLst>
  <p:notesMasterIdLst>
    <p:notesMasterId r:id="rId22"/>
  </p:notesMasterIdLst>
  <p:handoutMasterIdLst>
    <p:handoutMasterId r:id="rId23"/>
  </p:handoutMasterIdLst>
  <p:sldIdLst>
    <p:sldId id="256" r:id="rId2"/>
    <p:sldId id="300" r:id="rId3"/>
    <p:sldId id="291" r:id="rId4"/>
    <p:sldId id="301" r:id="rId5"/>
    <p:sldId id="303" r:id="rId6"/>
    <p:sldId id="319" r:id="rId7"/>
    <p:sldId id="320" r:id="rId8"/>
    <p:sldId id="321" r:id="rId9"/>
    <p:sldId id="302" r:id="rId10"/>
    <p:sldId id="313" r:id="rId11"/>
    <p:sldId id="314" r:id="rId12"/>
    <p:sldId id="315" r:id="rId13"/>
    <p:sldId id="316" r:id="rId14"/>
    <p:sldId id="310" r:id="rId15"/>
    <p:sldId id="311" r:id="rId16"/>
    <p:sldId id="312" r:id="rId17"/>
    <p:sldId id="317" r:id="rId18"/>
    <p:sldId id="318" r:id="rId19"/>
    <p:sldId id="309" r:id="rId20"/>
    <p:sldId id="308" r:id="rId2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6" autoAdjust="0"/>
    <p:restoredTop sz="94660"/>
  </p:normalViewPr>
  <p:slideViewPr>
    <p:cSldViewPr>
      <p:cViewPr>
        <p:scale>
          <a:sx n="140" d="100"/>
          <a:sy n="140" d="100"/>
        </p:scale>
        <p:origin x="18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0" d="100"/>
          <a:sy n="100" d="100"/>
        </p:scale>
        <p:origin x="-258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19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9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9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2361315-1F75-4998-A5BB-FF89D60EE6B2}" type="slidenum">
              <a:rPr lang="en-US"/>
              <a:pPr/>
              <a:t>‹#›</a:t>
            </a:fld>
            <a:endParaRPr lang="en-US"/>
          </a:p>
        </p:txBody>
      </p:sp>
    </p:spTree>
    <p:extLst>
      <p:ext uri="{BB962C8B-B14F-4D97-AF65-F5344CB8AC3E}">
        <p14:creationId xmlns:p14="http://schemas.microsoft.com/office/powerpoint/2010/main" val="3483554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DDBBC87-F972-42C1-9004-2D5A5B8EF96B}" type="slidenum">
              <a:rPr lang="en-US"/>
              <a:pPr/>
              <a:t>‹#›</a:t>
            </a:fld>
            <a:endParaRPr lang="en-US"/>
          </a:p>
        </p:txBody>
      </p:sp>
    </p:spTree>
    <p:extLst>
      <p:ext uri="{BB962C8B-B14F-4D97-AF65-F5344CB8AC3E}">
        <p14:creationId xmlns:p14="http://schemas.microsoft.com/office/powerpoint/2010/main" val="3345864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23E23B3-C697-4F31-813E-CCDEAB17F6D9}" type="slidenum">
              <a:rPr lang="en-US" sz="1200">
                <a:latin typeface="Arial" charset="0"/>
              </a:rPr>
              <a:pPr eaLnBrk="1" hangingPunct="1"/>
              <a:t>11</a:t>
            </a:fld>
            <a:endParaRPr lang="en-US" sz="1200">
              <a:latin typeface="Arial" charset="0"/>
            </a:endParaRPr>
          </a:p>
        </p:txBody>
      </p:sp>
      <p:sp>
        <p:nvSpPr>
          <p:cNvPr id="35844"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30000"/>
              </a:spcBef>
            </a:pPr>
            <a:endParaRPr lang="en-US" sz="1200">
              <a:latin typeface="Calibri" charset="0"/>
            </a:endParaRPr>
          </a:p>
        </p:txBody>
      </p:sp>
      <p:sp>
        <p:nvSpPr>
          <p:cNvPr id="35845"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Times New Roman" charset="0"/>
              </a:rPr>
              <a:t>Criteria expanded to include engineering or engineering technology programs accredited by PAHRA and accrediting bodies outside the U.S. that have signed an MOU with ABET, are part of the Washington Accord or schools with ASHRAE student branches</a:t>
            </a:r>
          </a:p>
          <a:p>
            <a:r>
              <a:rPr lang="en-US" smtClean="0">
                <a:latin typeface="Times New Roman" charset="0"/>
              </a:rPr>
              <a:t>-includes CACEI in Mexico and CEAB in Canada</a:t>
            </a:r>
          </a:p>
          <a:p>
            <a:endParaRPr lang="en-US" smtClean="0">
              <a:latin typeface="Times New Roman" charset="0"/>
            </a:endParaRPr>
          </a:p>
        </p:txBody>
      </p:sp>
    </p:spTree>
    <p:extLst>
      <p:ext uri="{BB962C8B-B14F-4D97-AF65-F5344CB8AC3E}">
        <p14:creationId xmlns:p14="http://schemas.microsoft.com/office/powerpoint/2010/main" val="359039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latin typeface="Times New Roman" charset="0"/>
              </a:rPr>
              <a:t>With increasing energy costs and now, climate change considerations, providing design guidance related to energy efficiency is more important than ever. As energy costs increase faster than costs for building materials and products, improvements to save energy are more readily justified.</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B9DF4D8-66F7-4B42-92DE-EB9BF916FB11}" type="slidenum">
              <a:rPr lang="en-US" sz="1200"/>
              <a:pPr eaLnBrk="1" hangingPunct="1"/>
              <a:t>12</a:t>
            </a:fld>
            <a:endParaRPr lang="en-US" sz="1200"/>
          </a:p>
        </p:txBody>
      </p:sp>
    </p:spTree>
    <p:extLst>
      <p:ext uri="{BB962C8B-B14F-4D97-AF65-F5344CB8AC3E}">
        <p14:creationId xmlns:p14="http://schemas.microsoft.com/office/powerpoint/2010/main" val="192808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Times New Roman"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F8F3CF7-AD3B-4E99-9837-50B5C0E6DE03}" type="slidenum">
              <a:rPr lang="en-US" sz="1200"/>
              <a:pPr eaLnBrk="1" hangingPunct="1"/>
              <a:t>13</a:t>
            </a:fld>
            <a:endParaRPr lang="en-US" sz="1200"/>
          </a:p>
        </p:txBody>
      </p:sp>
    </p:spTree>
    <p:extLst>
      <p:ext uri="{BB962C8B-B14F-4D97-AF65-F5344CB8AC3E}">
        <p14:creationId xmlns:p14="http://schemas.microsoft.com/office/powerpoint/2010/main" val="127568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291C85F-96D9-4E13-B37F-7BA68784BD70}" type="slidenum">
              <a:rPr lang="en-US" sz="1200"/>
              <a:pPr eaLnBrk="1" hangingPunct="1"/>
              <a:t>15</a:t>
            </a:fld>
            <a:endParaRPr lang="en-US" sz="1200"/>
          </a:p>
        </p:txBody>
      </p:sp>
    </p:spTree>
    <p:extLst>
      <p:ext uri="{BB962C8B-B14F-4D97-AF65-F5344CB8AC3E}">
        <p14:creationId xmlns:p14="http://schemas.microsoft.com/office/powerpoint/2010/main" val="388596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Times New Roman" charset="0"/>
              </a:rPr>
              <a:t>ASHRAE believes that public display and disclosure of energy efficiency attributes of building and its energy use intensity will lead building owners to strongly consider cost effective energy efficiency improvements at the time of design and construction and in any subsequent renovations.</a:t>
            </a:r>
          </a:p>
          <a:p>
            <a:pPr eaLnBrk="1" hangingPunct="1"/>
            <a:endParaRPr lang="en-US" smtClean="0">
              <a:latin typeface="Times New Roman" charset="0"/>
            </a:endParaRPr>
          </a:p>
          <a:p>
            <a:pPr eaLnBrk="1" hangingPunct="1"/>
            <a:r>
              <a:rPr lang="en-US" smtClean="0">
                <a:latin typeface="Times New Roman" charset="0"/>
              </a:rPr>
              <a:t>A prototype label was awarded to the ASHRAE Headquarters at the 2009 Annual Conference. More than 20 buildings involved in the In Operation pilot phase of program, representing variety of building types across the U.S. </a:t>
            </a:r>
          </a:p>
          <a:p>
            <a:pPr eaLnBrk="1" hangingPunct="1"/>
            <a:endParaRPr lang="en-US" smtClean="0">
              <a:latin typeface="Times New Roman" charset="0"/>
            </a:endParaRPr>
          </a:p>
          <a:p>
            <a:pPr eaLnBrk="1" hangingPunct="1"/>
            <a:r>
              <a:rPr lang="en-US" smtClean="0">
                <a:latin typeface="Times New Roman" charset="0"/>
              </a:rPr>
              <a:t>The pilot phase of the In Operation (operational) rating completed in June 2010.  The pilot phase of the As Designed (asset) rating started in March 2011.</a:t>
            </a:r>
          </a:p>
          <a:p>
            <a:pPr eaLnBrk="1" hangingPunct="1"/>
            <a:endParaRPr lang="en-US" smtClean="0">
              <a:latin typeface="Times New Roman" charset="0"/>
            </a:endParaRPr>
          </a:p>
          <a:p>
            <a:pPr eaLnBrk="1" hangingPunct="1"/>
            <a:r>
              <a:rPr lang="en-US" smtClean="0">
                <a:latin typeface="Times New Roman" charset="0"/>
              </a:rPr>
              <a:t>Currently the In Operation rating is limited to buildings covered by Energy Star and the As Designed pilot is addressing only Office buildings.  A research project has been proposed that will work to expand the building types covered by the program.</a:t>
            </a:r>
          </a:p>
          <a:p>
            <a:pPr eaLnBrk="1" hangingPunct="1"/>
            <a:endParaRPr lang="en-US" smtClean="0">
              <a:latin typeface="Times New Roman" charset="0"/>
            </a:endParaRPr>
          </a:p>
          <a:p>
            <a:pPr eaLnBrk="1" hangingPunct="1"/>
            <a:r>
              <a:rPr lang="en-US" smtClean="0">
                <a:latin typeface="Times New Roman" charset="0"/>
              </a:rPr>
              <a:t>There are two certifications related to the program:  The Building Energy Modeling Professional (BEMP) certification was launched in January 2010 and will be required for the As Designed (asset) rating.   The Building Energy Assessor Professional (BEAP) was launched in February 2011 and will be required for the In Operation (operational) rating assessments.</a:t>
            </a:r>
          </a:p>
          <a:p>
            <a:endParaRPr lang="en-US" smtClean="0">
              <a:latin typeface="Times New Roman"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0148550-DE40-4AB7-879D-1550715C2233}" type="slidenum">
              <a:rPr lang="en-US" sz="1200"/>
              <a:pPr eaLnBrk="1" hangingPunct="1"/>
              <a:t>16</a:t>
            </a:fld>
            <a:endParaRPr lang="en-US" sz="1200"/>
          </a:p>
        </p:txBody>
      </p:sp>
    </p:spTree>
    <p:extLst>
      <p:ext uri="{BB962C8B-B14F-4D97-AF65-F5344CB8AC3E}">
        <p14:creationId xmlns:p14="http://schemas.microsoft.com/office/powerpoint/2010/main" val="2664484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xfrm>
            <a:off x="990600" y="4343400"/>
            <a:ext cx="4800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sz="1100" smtClean="0">
                <a:latin typeface="Times New Roman" charset="0"/>
              </a:rPr>
              <a:t>Standard 189.1, </a:t>
            </a:r>
            <a:r>
              <a:rPr lang="en-US" sz="1100" i="1" smtClean="0">
                <a:latin typeface="Times New Roman" charset="0"/>
              </a:rPr>
              <a:t>Standard for the Design of High-Performance Green Buildings Except Low-Rise Residential Buildings</a:t>
            </a:r>
            <a:r>
              <a:rPr lang="en-US" sz="1100" smtClean="0">
                <a:latin typeface="Times New Roman" charset="0"/>
              </a:rPr>
              <a:t>.</a:t>
            </a:r>
          </a:p>
          <a:p>
            <a:pPr eaLnBrk="1" hangingPunct="1">
              <a:spcBef>
                <a:spcPct val="0"/>
              </a:spcBef>
              <a:buFontTx/>
              <a:buChar char="•"/>
            </a:pPr>
            <a:r>
              <a:rPr lang="en-US" sz="1100" smtClean="0">
                <a:latin typeface="Times New Roman" charset="0"/>
              </a:rPr>
              <a:t>Developed in conjunction with Illuminating Engineering Society of North America and U.S. Green Building Council</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478F844-4D07-4DC0-8D7D-F84D529768DA}" type="slidenum">
              <a:rPr lang="en-US" sz="1200"/>
              <a:pPr eaLnBrk="1" hangingPunct="1"/>
              <a:t>17</a:t>
            </a:fld>
            <a:endParaRPr lang="en-US" sz="1200"/>
          </a:p>
        </p:txBody>
      </p:sp>
    </p:spTree>
    <p:extLst>
      <p:ext uri="{BB962C8B-B14F-4D97-AF65-F5344CB8AC3E}">
        <p14:creationId xmlns:p14="http://schemas.microsoft.com/office/powerpoint/2010/main" val="148090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xfrm>
            <a:off x="11430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spcBef>
                <a:spcPct val="0"/>
              </a:spcBef>
            </a:pPr>
            <a:endParaRPr lang="en-US" smtClean="0">
              <a:latin typeface="Times New Roman" charset="0"/>
            </a:endParaRPr>
          </a:p>
          <a:p>
            <a:pPr eaLnBrk="1" hangingPunct="1">
              <a:lnSpc>
                <a:spcPct val="90000"/>
              </a:lnSpc>
              <a:spcBef>
                <a:spcPct val="0"/>
              </a:spcBef>
            </a:pPr>
            <a:r>
              <a:rPr lang="en-US" smtClean="0">
                <a:latin typeface="Times New Roman" charset="0"/>
              </a:rPr>
              <a:t>Original series of guides provide guidance on how to achieve 30 percent energy savings over building code minimum based on 90.1-1999.   The building types covered in this series are:  </a:t>
            </a:r>
          </a:p>
          <a:p>
            <a:pPr lvl="1" eaLnBrk="1" hangingPunct="1">
              <a:lnSpc>
                <a:spcPct val="90000"/>
              </a:lnSpc>
              <a:spcBef>
                <a:spcPct val="0"/>
              </a:spcBef>
              <a:buFontTx/>
              <a:buChar char="•"/>
            </a:pPr>
            <a:r>
              <a:rPr lang="en-US" smtClean="0">
                <a:latin typeface="Times New Roman" charset="0"/>
              </a:rPr>
              <a:t>Small Office Buildings (up to 20K SF)</a:t>
            </a:r>
          </a:p>
          <a:p>
            <a:pPr lvl="1" eaLnBrk="1" hangingPunct="1">
              <a:lnSpc>
                <a:spcPct val="90000"/>
              </a:lnSpc>
              <a:spcBef>
                <a:spcPct val="0"/>
              </a:spcBef>
              <a:buFontTx/>
              <a:buChar char="•"/>
            </a:pPr>
            <a:r>
              <a:rPr lang="en-US" smtClean="0">
                <a:latin typeface="Times New Roman" charset="0"/>
              </a:rPr>
              <a:t>Small Retail Buildings (up to 20K SF)</a:t>
            </a:r>
          </a:p>
          <a:p>
            <a:pPr lvl="1" eaLnBrk="1" hangingPunct="1">
              <a:lnSpc>
                <a:spcPct val="90000"/>
              </a:lnSpc>
              <a:spcBef>
                <a:spcPct val="0"/>
              </a:spcBef>
              <a:buFontTx/>
              <a:buChar char="•"/>
            </a:pPr>
            <a:r>
              <a:rPr lang="en-US" smtClean="0">
                <a:latin typeface="Times New Roman" charset="0"/>
              </a:rPr>
              <a:t>K-12 Schools (all sizes)</a:t>
            </a:r>
          </a:p>
          <a:p>
            <a:pPr lvl="1" eaLnBrk="1" hangingPunct="1">
              <a:lnSpc>
                <a:spcPct val="90000"/>
              </a:lnSpc>
              <a:spcBef>
                <a:spcPct val="0"/>
              </a:spcBef>
              <a:buFontTx/>
              <a:buChar char="•"/>
            </a:pPr>
            <a:r>
              <a:rPr lang="en-US" smtClean="0">
                <a:latin typeface="Times New Roman" charset="0"/>
              </a:rPr>
              <a:t>Warehouses (up to 50K SF – Non refrigerated)</a:t>
            </a:r>
          </a:p>
          <a:p>
            <a:pPr lvl="1" eaLnBrk="1" hangingPunct="1">
              <a:lnSpc>
                <a:spcPct val="90000"/>
              </a:lnSpc>
              <a:spcBef>
                <a:spcPct val="0"/>
              </a:spcBef>
              <a:buFontTx/>
              <a:buChar char="•"/>
            </a:pPr>
            <a:r>
              <a:rPr lang="en-US" smtClean="0">
                <a:latin typeface="Times New Roman" charset="0"/>
              </a:rPr>
              <a:t>Highway Lodging (up to 4 stories, 80 rooms)</a:t>
            </a:r>
          </a:p>
          <a:p>
            <a:pPr lvl="1" eaLnBrk="1" hangingPunct="1">
              <a:lnSpc>
                <a:spcPct val="90000"/>
              </a:lnSpc>
              <a:spcBef>
                <a:spcPct val="0"/>
              </a:spcBef>
              <a:buFontTx/>
              <a:buChar char="•"/>
            </a:pPr>
            <a:r>
              <a:rPr lang="en-US" smtClean="0">
                <a:latin typeface="Times New Roman" charset="0"/>
              </a:rPr>
              <a:t>Small Hospitals (up to 90K SF)</a:t>
            </a:r>
          </a:p>
          <a:p>
            <a:pPr eaLnBrk="1" hangingPunct="1">
              <a:lnSpc>
                <a:spcPct val="90000"/>
              </a:lnSpc>
              <a:spcBef>
                <a:spcPct val="0"/>
              </a:spcBef>
            </a:pPr>
            <a:endParaRPr lang="en-US" smtClean="0">
              <a:latin typeface="Times New Roman" charset="0"/>
            </a:endParaRPr>
          </a:p>
          <a:p>
            <a:pPr eaLnBrk="1" hangingPunct="1">
              <a:lnSpc>
                <a:spcPct val="90000"/>
              </a:lnSpc>
              <a:spcBef>
                <a:spcPct val="0"/>
              </a:spcBef>
            </a:pPr>
            <a:r>
              <a:rPr lang="en-US" smtClean="0">
                <a:latin typeface="Times New Roman" charset="0"/>
              </a:rPr>
              <a:t>An 2010  assessment found that these guides are positively impacting the building industry and are in line with their objective of achieving 30 percent energy savings over the minimum code requirements of ANSI/ASHRAE/IESNA Standard 90.1-1999, Energy Standard for Buildings Except Low-Rise Residential Buildings.</a:t>
            </a:r>
          </a:p>
          <a:p>
            <a:pPr eaLnBrk="1" hangingPunct="1">
              <a:lnSpc>
                <a:spcPct val="90000"/>
              </a:lnSpc>
              <a:spcBef>
                <a:spcPct val="0"/>
              </a:spcBef>
            </a:pPr>
            <a:endParaRPr lang="en-US" smtClean="0">
              <a:latin typeface="Times New Roman" charset="0"/>
            </a:endParaRPr>
          </a:p>
          <a:p>
            <a:pPr eaLnBrk="1" hangingPunct="1">
              <a:lnSpc>
                <a:spcPct val="90000"/>
              </a:lnSpc>
              <a:spcBef>
                <a:spcPct val="0"/>
              </a:spcBef>
            </a:pPr>
            <a:r>
              <a:rPr lang="en-US" smtClean="0">
                <a:latin typeface="Times New Roman" charset="0"/>
              </a:rPr>
              <a:t>50% series has now been launched and will focus on achieving 50% energy savings beyond ANSI/ASHRAE/IESNA Standard 90.1-2004, Energy Standard for Buildings Except Low-Rise Residential Buildings.  Four building types are currently underway (office, K-12 schools, retail, hospital) as noted in the slide.</a:t>
            </a:r>
          </a:p>
          <a:p>
            <a:pPr>
              <a:lnSpc>
                <a:spcPct val="90000"/>
              </a:lnSpc>
            </a:pPr>
            <a:r>
              <a:rPr lang="en-US" smtClean="0">
                <a:latin typeface="Times New Roman" charset="0"/>
              </a:rPr>
              <a:t> </a:t>
            </a:r>
          </a:p>
          <a:p>
            <a:pPr>
              <a:lnSpc>
                <a:spcPct val="90000"/>
              </a:lnSpc>
            </a:pPr>
            <a:endParaRPr lang="en-US" smtClean="0">
              <a:latin typeface="Times New Roman" charset="0"/>
            </a:endParaRPr>
          </a:p>
          <a:p>
            <a:pPr eaLnBrk="1" hangingPunct="1">
              <a:lnSpc>
                <a:spcPct val="90000"/>
              </a:lnSpc>
              <a:spcBef>
                <a:spcPct val="0"/>
              </a:spcBef>
            </a:pPr>
            <a:endParaRPr lang="en-US" smtClean="0">
              <a:latin typeface="Times New Roman"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845B252-7DC9-4A7A-8080-8CE69B96B84D}" type="slidenum">
              <a:rPr lang="en-US" sz="1200"/>
              <a:pPr eaLnBrk="1" hangingPunct="1"/>
              <a:t>18</a:t>
            </a:fld>
            <a:endParaRPr lang="en-US" sz="1200"/>
          </a:p>
        </p:txBody>
      </p:sp>
    </p:spTree>
    <p:extLst>
      <p:ext uri="{BB962C8B-B14F-4D97-AF65-F5344CB8AC3E}">
        <p14:creationId xmlns:p14="http://schemas.microsoft.com/office/powerpoint/2010/main" val="2497484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6" name="Straight Connector 5"/>
          <p:cNvCxnSpPr/>
          <p:nvPr userDrawn="1"/>
        </p:nvCxnSpPr>
        <p:spPr>
          <a:xfrm rot="10800000">
            <a:off x="990600" y="3657600"/>
            <a:ext cx="8153400" cy="1588"/>
          </a:xfrm>
          <a:prstGeom prst="line">
            <a:avLst/>
          </a:prstGeom>
          <a:ln w="571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ctrTitle"/>
          </p:nvPr>
        </p:nvSpPr>
        <p:spPr>
          <a:xfrm>
            <a:off x="722376" y="1820206"/>
            <a:ext cx="7772400" cy="1828800"/>
          </a:xfrm>
        </p:spPr>
        <p:txBody>
          <a:bodyPr lIns="45720" rIns="45720"/>
          <a:lstStyle>
            <a:lvl1pPr algn="r">
              <a:defRPr sz="4500" b="1">
                <a:solidFill>
                  <a:srgbClr val="008000"/>
                </a:solidFill>
                <a:effectLst/>
              </a:defRPr>
            </a:lvl1pPr>
          </a:lstStyle>
          <a:p>
            <a:r>
              <a:rPr lang="en-US" dirty="0" smtClean="0"/>
              <a:t>Click to edit Master title style</a:t>
            </a:r>
            <a:endParaRPr lang="en-US" dirty="0"/>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400">
                <a:solidFill>
                  <a:srgbClr val="00009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7" name="Date Placeholder 18"/>
          <p:cNvSpPr>
            <a:spLocks noGrp="1"/>
          </p:cNvSpPr>
          <p:nvPr>
            <p:ph type="dt" sz="half" idx="10"/>
          </p:nvPr>
        </p:nvSpPr>
        <p:spPr/>
        <p:txBody>
          <a:bodyPr/>
          <a:lstStyle>
            <a:lvl1pPr>
              <a:defRPr/>
            </a:lvl1pPr>
          </a:lstStyle>
          <a:p>
            <a:fld id="{B02049C0-053F-4CDA-80A9-C041071F27F1}" type="datetime1">
              <a:rPr lang="en-US"/>
              <a:pPr/>
              <a:t>9/7/2016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10"/>
          <p:cNvSpPr>
            <a:spLocks noGrp="1"/>
          </p:cNvSpPr>
          <p:nvPr>
            <p:ph type="sldNum" sz="quarter" idx="12"/>
          </p:nvPr>
        </p:nvSpPr>
        <p:spPr/>
        <p:txBody>
          <a:bodyPr/>
          <a:lstStyle>
            <a:lvl1pPr>
              <a:defRPr/>
            </a:lvl1pPr>
          </a:lstStyle>
          <a:p>
            <a:fld id="{43A080DE-A516-40F0-B927-E851A5835788}" type="slidenum">
              <a:rPr lang="en-US"/>
              <a:pPr/>
              <a:t>‹#›</a:t>
            </a:fld>
            <a:endParaRPr lang="en-US"/>
          </a:p>
        </p:txBody>
      </p:sp>
    </p:spTree>
    <p:extLst>
      <p:ext uri="{BB962C8B-B14F-4D97-AF65-F5344CB8AC3E}">
        <p14:creationId xmlns:p14="http://schemas.microsoft.com/office/powerpoint/2010/main" val="239801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fld id="{2E5AEAF5-7743-47E4-B3BB-8DD84DFB66A3}" type="datetime1">
              <a:rPr lang="en-US"/>
              <a:pPr/>
              <a:t>9/7/2016</a:t>
            </a:fld>
            <a:endParaRPr lang="en-US"/>
          </a:p>
        </p:txBody>
      </p:sp>
      <p:sp>
        <p:nvSpPr>
          <p:cNvPr id="5" name="Footer Placeholder 17"/>
          <p:cNvSpPr>
            <a:spLocks noGrp="1"/>
          </p:cNvSpPr>
          <p:nvPr>
            <p:ph type="ftr" sz="quarter" idx="11"/>
          </p:nvPr>
        </p:nvSpPr>
        <p:spPr/>
        <p:txBody>
          <a:bodyPr/>
          <a:lstStyle>
            <a:lvl1pPr>
              <a:defRPr/>
            </a:lvl1pPr>
          </a:lstStyle>
          <a:p>
            <a:endParaRPr lang="en-US"/>
          </a:p>
        </p:txBody>
      </p:sp>
      <p:sp>
        <p:nvSpPr>
          <p:cNvPr id="6" name="Slide Number Placeholder 4"/>
          <p:cNvSpPr>
            <a:spLocks noGrp="1"/>
          </p:cNvSpPr>
          <p:nvPr>
            <p:ph type="sldNum" sz="quarter" idx="12"/>
          </p:nvPr>
        </p:nvSpPr>
        <p:spPr/>
        <p:txBody>
          <a:bodyPr/>
          <a:lstStyle>
            <a:lvl1pPr>
              <a:defRPr/>
            </a:lvl1pPr>
          </a:lstStyle>
          <a:p>
            <a:fld id="{2ED59AC7-0C95-4ED0-8D32-A88656A4CCE5}" type="slidenum">
              <a:rPr lang="en-US"/>
              <a:pPr/>
              <a:t>‹#›</a:t>
            </a:fld>
            <a:endParaRPr lang="en-US"/>
          </a:p>
        </p:txBody>
      </p:sp>
    </p:spTree>
    <p:extLst>
      <p:ext uri="{BB962C8B-B14F-4D97-AF65-F5344CB8AC3E}">
        <p14:creationId xmlns:p14="http://schemas.microsoft.com/office/powerpoint/2010/main" val="1777585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fld id="{6BF0061C-F21E-4EDA-AE82-1A9F1DF3C746}" type="datetime1">
              <a:rPr lang="en-US"/>
              <a:pPr/>
              <a:t>9/7/2016</a:t>
            </a:fld>
            <a:endParaRPr lang="en-US"/>
          </a:p>
        </p:txBody>
      </p:sp>
      <p:sp>
        <p:nvSpPr>
          <p:cNvPr id="5" name="Footer Placeholder 17"/>
          <p:cNvSpPr>
            <a:spLocks noGrp="1"/>
          </p:cNvSpPr>
          <p:nvPr>
            <p:ph type="ftr" sz="quarter" idx="11"/>
          </p:nvPr>
        </p:nvSpPr>
        <p:spPr/>
        <p:txBody>
          <a:bodyPr/>
          <a:lstStyle>
            <a:lvl1pPr>
              <a:defRPr/>
            </a:lvl1pPr>
          </a:lstStyle>
          <a:p>
            <a:endParaRPr lang="en-US"/>
          </a:p>
        </p:txBody>
      </p:sp>
      <p:sp>
        <p:nvSpPr>
          <p:cNvPr id="6" name="Slide Number Placeholder 4"/>
          <p:cNvSpPr>
            <a:spLocks noGrp="1"/>
          </p:cNvSpPr>
          <p:nvPr>
            <p:ph type="sldNum" sz="quarter" idx="12"/>
          </p:nvPr>
        </p:nvSpPr>
        <p:spPr/>
        <p:txBody>
          <a:bodyPr/>
          <a:lstStyle>
            <a:lvl1pPr>
              <a:defRPr/>
            </a:lvl1pPr>
          </a:lstStyle>
          <a:p>
            <a:fld id="{CB227F76-8B2E-44DA-B341-83018113D3DE}" type="slidenum">
              <a:rPr lang="en-US"/>
              <a:pPr/>
              <a:t>‹#›</a:t>
            </a:fld>
            <a:endParaRPr lang="en-US"/>
          </a:p>
        </p:txBody>
      </p:sp>
    </p:spTree>
    <p:extLst>
      <p:ext uri="{BB962C8B-B14F-4D97-AF65-F5344CB8AC3E}">
        <p14:creationId xmlns:p14="http://schemas.microsoft.com/office/powerpoint/2010/main" val="209941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41080"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183880" cy="48006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24"/>
          <p:cNvSpPr>
            <a:spLocks noGrp="1"/>
          </p:cNvSpPr>
          <p:nvPr>
            <p:ph type="dt" sz="half" idx="10"/>
          </p:nvPr>
        </p:nvSpPr>
        <p:spPr/>
        <p:txBody>
          <a:bodyPr/>
          <a:lstStyle>
            <a:lvl1pPr>
              <a:defRPr/>
            </a:lvl1pPr>
          </a:lstStyle>
          <a:p>
            <a:fld id="{C3247B71-5309-4341-9E76-8C457B61DFB4}" type="datetime1">
              <a:rPr lang="en-US"/>
              <a:pPr/>
              <a:t>9/7/2016</a:t>
            </a:fld>
            <a:endParaRPr lang="en-US"/>
          </a:p>
        </p:txBody>
      </p:sp>
      <p:sp>
        <p:nvSpPr>
          <p:cNvPr id="5" name="Footer Placeholder 17"/>
          <p:cNvSpPr>
            <a:spLocks noGrp="1"/>
          </p:cNvSpPr>
          <p:nvPr>
            <p:ph type="ftr" sz="quarter" idx="11"/>
          </p:nvPr>
        </p:nvSpPr>
        <p:spPr/>
        <p:txBody>
          <a:bodyPr/>
          <a:lstStyle>
            <a:lvl1pPr>
              <a:defRPr/>
            </a:lvl1pPr>
          </a:lstStyle>
          <a:p>
            <a:endParaRPr lang="en-US"/>
          </a:p>
        </p:txBody>
      </p:sp>
      <p:sp>
        <p:nvSpPr>
          <p:cNvPr id="6" name="Slide Number Placeholder 4"/>
          <p:cNvSpPr>
            <a:spLocks noGrp="1"/>
          </p:cNvSpPr>
          <p:nvPr>
            <p:ph type="sldNum" sz="quarter" idx="12"/>
          </p:nvPr>
        </p:nvSpPr>
        <p:spPr/>
        <p:txBody>
          <a:bodyPr/>
          <a:lstStyle>
            <a:lvl1pPr>
              <a:defRPr/>
            </a:lvl1pPr>
          </a:lstStyle>
          <a:p>
            <a:fld id="{996BEF65-B6E5-4DFE-B6CB-C5B894CF3D96}" type="slidenum">
              <a:rPr lang="en-US"/>
              <a:pPr/>
              <a:t>‹#›</a:t>
            </a:fld>
            <a:endParaRPr lang="en-US"/>
          </a:p>
        </p:txBody>
      </p:sp>
      <p:cxnSp>
        <p:nvCxnSpPr>
          <p:cNvPr id="8" name="Straight Connector 7"/>
          <p:cNvCxnSpPr/>
          <p:nvPr userDrawn="1"/>
        </p:nvCxnSpPr>
        <p:spPr>
          <a:xfrm flipH="1" flipV="1">
            <a:off x="0" y="836611"/>
            <a:ext cx="8991600" cy="1590"/>
          </a:xfrm>
          <a:prstGeom prst="line">
            <a:avLst/>
          </a:prstGeom>
          <a:ln w="571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1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44" y="4928616"/>
            <a:ext cx="8183880" cy="676656"/>
          </a:xfrm>
        </p:spPr>
        <p:txBody>
          <a:bodyPr bIns="0"/>
          <a:lstStyle>
            <a:lvl1pPr algn="l">
              <a:buNone/>
              <a:defRPr sz="3600" b="0" cap="none" baseline="0">
                <a:solidFill>
                  <a:srgbClr val="000090"/>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rgbClr val="008000"/>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2AED511C-AD7C-4241-9D39-D17B72C578D3}" type="datetime1">
              <a:rPr lang="en-US"/>
              <a:pPr/>
              <a:t>9/7/2016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C584522-A94C-4130-95D0-B32EE42F5E0C}" type="slidenum">
              <a:rPr lang="en-US"/>
              <a:pPr/>
              <a:t>‹#›</a:t>
            </a:fld>
            <a:endParaRPr lang="en-US"/>
          </a:p>
        </p:txBody>
      </p:sp>
    </p:spTree>
    <p:extLst>
      <p:ext uri="{BB962C8B-B14F-4D97-AF65-F5344CB8AC3E}">
        <p14:creationId xmlns:p14="http://schemas.microsoft.com/office/powerpoint/2010/main" val="657235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60438" y="0"/>
            <a:ext cx="8183562" cy="838199"/>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1219200"/>
            <a:ext cx="3931920" cy="4389120"/>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1219200"/>
            <a:ext cx="3931920" cy="4389120"/>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fld id="{27A22D7B-2EFF-4F4A-B3BC-6CE0EE6DF0CD}" type="datetime1">
              <a:rPr lang="en-US"/>
              <a:pPr/>
              <a:t>9/7/2016</a:t>
            </a:fld>
            <a:endParaRPr lang="en-US"/>
          </a:p>
        </p:txBody>
      </p:sp>
      <p:sp>
        <p:nvSpPr>
          <p:cNvPr id="6" name="Footer Placeholder 17"/>
          <p:cNvSpPr>
            <a:spLocks noGrp="1"/>
          </p:cNvSpPr>
          <p:nvPr>
            <p:ph type="ftr" sz="quarter" idx="11"/>
          </p:nvPr>
        </p:nvSpPr>
        <p:spPr/>
        <p:txBody>
          <a:bodyPr/>
          <a:lstStyle>
            <a:lvl1pPr>
              <a:defRPr/>
            </a:lvl1pPr>
          </a:lstStyle>
          <a:p>
            <a:endParaRPr lang="en-US"/>
          </a:p>
        </p:txBody>
      </p:sp>
      <p:sp>
        <p:nvSpPr>
          <p:cNvPr id="7" name="Slide Number Placeholder 4"/>
          <p:cNvSpPr>
            <a:spLocks noGrp="1"/>
          </p:cNvSpPr>
          <p:nvPr>
            <p:ph type="sldNum" sz="quarter" idx="12"/>
          </p:nvPr>
        </p:nvSpPr>
        <p:spPr/>
        <p:txBody>
          <a:bodyPr/>
          <a:lstStyle>
            <a:lvl1pPr>
              <a:defRPr/>
            </a:lvl1pPr>
          </a:lstStyle>
          <a:p>
            <a:fld id="{79DE4C9A-A0C2-40AD-A76D-050AAC5B9A2B}" type="slidenum">
              <a:rPr lang="en-US"/>
              <a:pPr/>
              <a:t>‹#›</a:t>
            </a:fld>
            <a:endParaRPr lang="en-US"/>
          </a:p>
        </p:txBody>
      </p:sp>
    </p:spTree>
    <p:extLst>
      <p:ext uri="{BB962C8B-B14F-4D97-AF65-F5344CB8AC3E}">
        <p14:creationId xmlns:p14="http://schemas.microsoft.com/office/powerpoint/2010/main" val="49665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0"/>
            <a:ext cx="8641080" cy="838200"/>
          </a:xfrm>
        </p:spPr>
        <p:txBody>
          <a:bodyPr/>
          <a:lstStyle>
            <a:lvl1pPr>
              <a:defRPr b="0"/>
            </a:lvl1pPr>
          </a:lstStyle>
          <a:p>
            <a:r>
              <a:rPr lang="en-US" dirty="0" smtClean="0"/>
              <a:t>Click to edit Master title style</a:t>
            </a:r>
            <a:endParaRPr lang="en-US" dirty="0"/>
          </a:p>
        </p:txBody>
      </p:sp>
      <p:sp>
        <p:nvSpPr>
          <p:cNvPr id="3" name="Text Placeholder 2"/>
          <p:cNvSpPr>
            <a:spLocks noGrp="1"/>
          </p:cNvSpPr>
          <p:nvPr>
            <p:ph type="body" idx="1"/>
          </p:nvPr>
        </p:nvSpPr>
        <p:spPr>
          <a:xfrm>
            <a:off x="607224" y="1066800"/>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52169" y="1066800"/>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7224" y="1935162"/>
            <a:ext cx="393192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935162"/>
            <a:ext cx="3931920" cy="348996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fld id="{B013A618-EDD5-430C-AB11-E8ABBF60C7BE}" type="datetime1">
              <a:rPr lang="en-US"/>
              <a:pPr/>
              <a:t>9/7/2016</a:t>
            </a:fld>
            <a:endParaRPr lang="en-US"/>
          </a:p>
        </p:txBody>
      </p:sp>
      <p:sp>
        <p:nvSpPr>
          <p:cNvPr id="8" name="Footer Placeholder 17"/>
          <p:cNvSpPr>
            <a:spLocks noGrp="1"/>
          </p:cNvSpPr>
          <p:nvPr>
            <p:ph type="ftr" sz="quarter" idx="11"/>
          </p:nvPr>
        </p:nvSpPr>
        <p:spPr/>
        <p:txBody>
          <a:bodyPr/>
          <a:lstStyle>
            <a:lvl1pPr>
              <a:defRPr/>
            </a:lvl1pPr>
          </a:lstStyle>
          <a:p>
            <a:endParaRPr lang="en-US"/>
          </a:p>
        </p:txBody>
      </p:sp>
      <p:sp>
        <p:nvSpPr>
          <p:cNvPr id="9" name="Slide Number Placeholder 4"/>
          <p:cNvSpPr>
            <a:spLocks noGrp="1"/>
          </p:cNvSpPr>
          <p:nvPr>
            <p:ph type="sldNum" sz="quarter" idx="12"/>
          </p:nvPr>
        </p:nvSpPr>
        <p:spPr/>
        <p:txBody>
          <a:bodyPr/>
          <a:lstStyle>
            <a:lvl1pPr>
              <a:defRPr/>
            </a:lvl1pPr>
          </a:lstStyle>
          <a:p>
            <a:fld id="{CFAF1EB5-3DAC-400F-95A2-39C59A336176}" type="slidenum">
              <a:rPr lang="en-US"/>
              <a:pPr/>
              <a:t>‹#›</a:t>
            </a:fld>
            <a:endParaRPr lang="en-US"/>
          </a:p>
        </p:txBody>
      </p:sp>
    </p:spTree>
    <p:extLst>
      <p:ext uri="{BB962C8B-B14F-4D97-AF65-F5344CB8AC3E}">
        <p14:creationId xmlns:p14="http://schemas.microsoft.com/office/powerpoint/2010/main" val="3110726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fld id="{2BC4659D-2293-404B-AD1A-36DC53225580}" type="datetime1">
              <a:rPr lang="en-US"/>
              <a:pPr/>
              <a:t>9/7/2016</a:t>
            </a:fld>
            <a:endParaRPr lang="en-US"/>
          </a:p>
        </p:txBody>
      </p:sp>
      <p:sp>
        <p:nvSpPr>
          <p:cNvPr id="4" name="Footer Placeholder 17"/>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0934C92-ECE9-4AD2-AE76-C0307F036873}" type="slidenum">
              <a:rPr lang="en-US"/>
              <a:pPr/>
              <a:t>‹#›</a:t>
            </a:fld>
            <a:endParaRPr lang="en-US"/>
          </a:p>
        </p:txBody>
      </p:sp>
    </p:spTree>
    <p:extLst>
      <p:ext uri="{BB962C8B-B14F-4D97-AF65-F5344CB8AC3E}">
        <p14:creationId xmlns:p14="http://schemas.microsoft.com/office/powerpoint/2010/main" val="41777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304800" y="328613"/>
            <a:ext cx="85328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63500" dist="50800" dir="5400000" algn="tl" rotWithShape="0">
              <a:srgbClr val="000000">
                <a:alpha val="25000"/>
              </a:srgbClr>
            </a:outerShdw>
          </a:effectLst>
        </p:spPr>
        <p:txBody>
          <a:bodyPr anchor="ctr"/>
          <a:lstStyle/>
          <a:p>
            <a:pPr algn="ctr"/>
            <a:endParaRPr lang="en-US">
              <a:solidFill>
                <a:srgbClr val="FFFFFF"/>
              </a:solidFill>
              <a:latin typeface="Franklin Gothic Book" charset="0"/>
            </a:endParaRPr>
          </a:p>
        </p:txBody>
      </p:sp>
      <p:sp>
        <p:nvSpPr>
          <p:cNvPr id="3" name="Date Placeholder 1"/>
          <p:cNvSpPr>
            <a:spLocks noGrp="1"/>
          </p:cNvSpPr>
          <p:nvPr>
            <p:ph type="dt" sz="half" idx="10"/>
          </p:nvPr>
        </p:nvSpPr>
        <p:spPr/>
        <p:txBody>
          <a:bodyPr/>
          <a:lstStyle>
            <a:lvl1pPr>
              <a:defRPr/>
            </a:lvl1pPr>
          </a:lstStyle>
          <a:p>
            <a:fld id="{47EBB5B4-854D-47E9-9A5C-297854F88491}" type="datetime1">
              <a:rPr lang="en-US"/>
              <a:pPr/>
              <a:t>9/7/2016</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3"/>
          <p:cNvSpPr>
            <a:spLocks noGrp="1"/>
          </p:cNvSpPr>
          <p:nvPr>
            <p:ph type="sldNum" sz="quarter" idx="12"/>
          </p:nvPr>
        </p:nvSpPr>
        <p:spPr/>
        <p:txBody>
          <a:bodyPr/>
          <a:lstStyle>
            <a:lvl1pPr>
              <a:defRPr/>
            </a:lvl1pPr>
          </a:lstStyle>
          <a:p>
            <a:fld id="{3D504C26-F478-4A97-BC4C-206DEF470DEF}" type="slidenum">
              <a:rPr lang="en-US"/>
              <a:pPr/>
              <a:t>‹#›</a:t>
            </a:fld>
            <a:endParaRPr lang="en-US"/>
          </a:p>
        </p:txBody>
      </p:sp>
    </p:spTree>
    <p:extLst>
      <p:ext uri="{BB962C8B-B14F-4D97-AF65-F5344CB8AC3E}">
        <p14:creationId xmlns:p14="http://schemas.microsoft.com/office/powerpoint/2010/main" val="265942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fld id="{CC00D1D7-4969-49E0-AA86-4F040254950E}" type="datetime1">
              <a:rPr lang="en-US"/>
              <a:pPr/>
              <a:t>9/7/2016</a:t>
            </a:fld>
            <a:endParaRPr lang="en-US"/>
          </a:p>
        </p:txBody>
      </p:sp>
      <p:sp>
        <p:nvSpPr>
          <p:cNvPr id="6" name="Footer Placeholder 17"/>
          <p:cNvSpPr>
            <a:spLocks noGrp="1"/>
          </p:cNvSpPr>
          <p:nvPr>
            <p:ph type="ftr" sz="quarter" idx="11"/>
          </p:nvPr>
        </p:nvSpPr>
        <p:spPr/>
        <p:txBody>
          <a:bodyPr/>
          <a:lstStyle>
            <a:lvl1pPr>
              <a:defRPr/>
            </a:lvl1pPr>
          </a:lstStyle>
          <a:p>
            <a:endParaRPr lang="en-US"/>
          </a:p>
        </p:txBody>
      </p:sp>
      <p:sp>
        <p:nvSpPr>
          <p:cNvPr id="7" name="Slide Number Placeholder 4"/>
          <p:cNvSpPr>
            <a:spLocks noGrp="1"/>
          </p:cNvSpPr>
          <p:nvPr>
            <p:ph type="sldNum" sz="quarter" idx="12"/>
          </p:nvPr>
        </p:nvSpPr>
        <p:spPr/>
        <p:txBody>
          <a:bodyPr/>
          <a:lstStyle>
            <a:lvl1pPr>
              <a:defRPr/>
            </a:lvl1pPr>
          </a:lstStyle>
          <a:p>
            <a:fld id="{A50DEE2E-AB44-4AAA-9839-94438A065D83}" type="slidenum">
              <a:rPr lang="en-US"/>
              <a:pPr/>
              <a:t>‹#›</a:t>
            </a:fld>
            <a:endParaRPr lang="en-US"/>
          </a:p>
        </p:txBody>
      </p:sp>
    </p:spTree>
    <p:extLst>
      <p:ext uri="{BB962C8B-B14F-4D97-AF65-F5344CB8AC3E}">
        <p14:creationId xmlns:p14="http://schemas.microsoft.com/office/powerpoint/2010/main" val="107113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ounded Rectangle 4"/>
          <p:cNvSpPr>
            <a:spLocks noChangeArrowheads="1"/>
          </p:cNvSpPr>
          <p:nvPr/>
        </p:nvSpPr>
        <p:spPr bwMode="auto">
          <a:xfrm>
            <a:off x="304800" y="328613"/>
            <a:ext cx="8532813" cy="6197600"/>
          </a:xfrm>
          <a:prstGeom prst="roundRect">
            <a:avLst>
              <a:gd name="adj" fmla="val 2079"/>
            </a:avLst>
          </a:prstGeom>
          <a:gradFill rotWithShape="1">
            <a:gsLst>
              <a:gs pos="0">
                <a:srgbClr val="FFFFFF"/>
              </a:gs>
              <a:gs pos="98000">
                <a:srgbClr val="FFFFFF"/>
              </a:gs>
              <a:gs pos="99055">
                <a:srgbClr val="F7F7F7"/>
              </a:gs>
              <a:gs pos="100000">
                <a:srgbClr val="DADADA"/>
              </a:gs>
            </a:gsLst>
            <a:lin ang="5400000" scaled="1"/>
          </a:gradFill>
          <a:ln w="2000" cap="rnd">
            <a:solidFill>
              <a:srgbClr val="A4A3A3"/>
            </a:solidFill>
            <a:round/>
            <a:headEnd/>
            <a:tailEnd/>
          </a:ln>
          <a:effectLst>
            <a:outerShdw blurRad="63500" dist="50800" dir="5400000" algn="tl" rotWithShape="0">
              <a:srgbClr val="000000">
                <a:alpha val="25000"/>
              </a:srgbClr>
            </a:outerShdw>
          </a:effectLst>
        </p:spPr>
        <p:txBody>
          <a:bodyPr anchor="ctr"/>
          <a:lstStyle/>
          <a:p>
            <a:pPr algn="ctr"/>
            <a:endParaRPr lang="en-US">
              <a:solidFill>
                <a:srgbClr val="FFFFFF"/>
              </a:solidFill>
              <a:latin typeface="Franklin Gothic Book" charset="0"/>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lstStyle>
          <a:p>
            <a:fld id="{0E3AEA8B-6526-4C0F-8B1D-1B977EF9BD3C}" type="datetime1">
              <a:rPr lang="en-US"/>
              <a:pPr/>
              <a:t>9/7/2016</a:t>
            </a:fld>
            <a:endParaRPr lang="en-US"/>
          </a:p>
        </p:txBody>
      </p:sp>
      <p:sp>
        <p:nvSpPr>
          <p:cNvPr id="8" name="Footer Placeholder 5"/>
          <p:cNvSpPr>
            <a:spLocks noGrp="1"/>
          </p:cNvSpPr>
          <p:nvPr>
            <p:ph type="ftr" sz="quarter" idx="11"/>
          </p:nvPr>
        </p:nvSpPr>
        <p:spPr/>
        <p:txBody>
          <a:bodyPr/>
          <a:lstStyle>
            <a:lvl1pPr>
              <a:defRPr/>
            </a:lvl1pPr>
          </a:lstStyle>
          <a:p>
            <a:endParaRPr lang="en-US"/>
          </a:p>
        </p:txBody>
      </p:sp>
      <p:sp>
        <p:nvSpPr>
          <p:cNvPr id="9" name="Slide Number Placeholder 6"/>
          <p:cNvSpPr>
            <a:spLocks noGrp="1"/>
          </p:cNvSpPr>
          <p:nvPr>
            <p:ph type="sldNum" sz="quarter" idx="12"/>
          </p:nvPr>
        </p:nvSpPr>
        <p:spPr/>
        <p:txBody>
          <a:bodyPr/>
          <a:lstStyle>
            <a:lvl1pPr>
              <a:defRPr/>
            </a:lvl1pPr>
          </a:lstStyle>
          <a:p>
            <a:fld id="{A1B1A8EC-ED7B-4E9C-A8B0-76CB4ACEDB93}" type="slidenum">
              <a:rPr lang="en-US"/>
              <a:pPr/>
              <a:t>‹#›</a:t>
            </a:fld>
            <a:endParaRPr lang="en-US"/>
          </a:p>
        </p:txBody>
      </p:sp>
    </p:spTree>
    <p:extLst>
      <p:ext uri="{BB962C8B-B14F-4D97-AF65-F5344CB8AC3E}">
        <p14:creationId xmlns:p14="http://schemas.microsoft.com/office/powerpoint/2010/main" val="267932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4514"/>
            <a:ext cx="9144000" cy="6858000"/>
          </a:xfrm>
          <a:prstGeom prst="rect">
            <a:avLst/>
          </a:prstGeom>
        </p:spPr>
      </p:pic>
      <p:sp>
        <p:nvSpPr>
          <p:cNvPr id="13315" name="Title Placeholder 12"/>
          <p:cNvSpPr>
            <a:spLocks noGrp="1"/>
          </p:cNvSpPr>
          <p:nvPr>
            <p:ph type="title"/>
          </p:nvPr>
        </p:nvSpPr>
        <p:spPr bwMode="auto">
          <a:xfrm>
            <a:off x="960438" y="0"/>
            <a:ext cx="81835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3"/>
          <p:cNvSpPr>
            <a:spLocks noGrp="1"/>
          </p:cNvSpPr>
          <p:nvPr>
            <p:ph type="body" idx="1"/>
          </p:nvPr>
        </p:nvSpPr>
        <p:spPr bwMode="auto">
          <a:xfrm>
            <a:off x="503238" y="1143000"/>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9DADBC"/>
                </a:solidFill>
              </a:defRPr>
            </a:lvl1pPr>
          </a:lstStyle>
          <a:p>
            <a:fld id="{7550486B-DDE7-4F1E-8413-2D5A80CB9685}" type="datetime1">
              <a:rPr lang="en-US"/>
              <a:pPr/>
              <a:t>9/7/2016</a:t>
            </a:fld>
            <a:endParaRPr lang="en-US"/>
          </a:p>
        </p:txBody>
      </p:sp>
      <p:sp>
        <p:nvSpPr>
          <p:cNvPr id="18" name="Footer Placeholder 17"/>
          <p:cNvSpPr>
            <a:spLocks noGrp="1"/>
          </p:cNvSpPr>
          <p:nvPr>
            <p:ph type="ftr" sz="quarter" idx="3"/>
          </p:nvPr>
        </p:nvSpPr>
        <p:spPr>
          <a:xfrm>
            <a:off x="6062663" y="6111875"/>
            <a:ext cx="2286000" cy="365125"/>
          </a:xfrm>
          <a:prstGeom prst="rect">
            <a:avLst/>
          </a:prstGeom>
        </p:spPr>
        <p:txBody>
          <a:bodyPr vert="horz" wrap="square" lIns="91440" tIns="45720" rIns="91440" bIns="45720" numCol="1" anchor="b" anchorCtr="0" compatLnSpc="1">
            <a:prstTxWarp prst="textNoShape">
              <a:avLst/>
            </a:prstTxWarp>
          </a:bodyPr>
          <a:lstStyle>
            <a:lvl1pPr>
              <a:defRPr sz="1000">
                <a:solidFill>
                  <a:srgbClr val="9DADBC"/>
                </a:solidFill>
              </a:defRPr>
            </a:lvl1pPr>
          </a:lstStyle>
          <a:p>
            <a:endParaRPr lang="en-US"/>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9DADBC"/>
                </a:solidFill>
              </a:defRPr>
            </a:lvl1pPr>
          </a:lstStyle>
          <a:p>
            <a:fld id="{ABDBB731-588B-428A-996A-217D3398AC5B}" type="slidenum">
              <a:rPr lang="en-US"/>
              <a:pPr/>
              <a:t>‹#›</a:t>
            </a:fld>
            <a:endParaRPr lang="en-US"/>
          </a:p>
        </p:txBody>
      </p:sp>
      <p:cxnSp>
        <p:nvCxnSpPr>
          <p:cNvPr id="14" name="Straight Connector 13"/>
          <p:cNvCxnSpPr/>
          <p:nvPr userDrawn="1"/>
        </p:nvCxnSpPr>
        <p:spPr>
          <a:xfrm rot="10800000">
            <a:off x="990600" y="838200"/>
            <a:ext cx="8153400" cy="1588"/>
          </a:xfrm>
          <a:prstGeom prst="line">
            <a:avLst/>
          </a:prstGeom>
          <a:ln w="571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78" r:id="rId1"/>
    <p:sldLayoutId id="2147484171" r:id="rId2"/>
    <p:sldLayoutId id="2147484179" r:id="rId3"/>
    <p:sldLayoutId id="2147484172" r:id="rId4"/>
    <p:sldLayoutId id="2147484173" r:id="rId5"/>
    <p:sldLayoutId id="2147484174" r:id="rId6"/>
    <p:sldLayoutId id="2147484180" r:id="rId7"/>
    <p:sldLayoutId id="2147484175" r:id="rId8"/>
    <p:sldLayoutId id="2147484181" r:id="rId9"/>
    <p:sldLayoutId id="2147484176" r:id="rId10"/>
    <p:sldLayoutId id="2147484177" r:id="rId11"/>
  </p:sldLayoutIdLst>
  <p:txStyles>
    <p:titleStyle>
      <a:lvl1pPr algn="r" rtl="0" eaLnBrk="0" fontAlgn="base" hangingPunct="0">
        <a:spcBef>
          <a:spcPct val="0"/>
        </a:spcBef>
        <a:spcAft>
          <a:spcPct val="0"/>
        </a:spcAft>
        <a:defRPr sz="3600" kern="1200">
          <a:solidFill>
            <a:srgbClr val="000090"/>
          </a:solidFill>
          <a:latin typeface="Arial Narrow"/>
          <a:ea typeface="ＭＳ Ｐゴシック" charset="-128"/>
          <a:cs typeface="Arial Narrow"/>
        </a:defRPr>
      </a:lvl1pPr>
      <a:lvl2pPr algn="r" rtl="0" eaLnBrk="0" fontAlgn="base" hangingPunct="0">
        <a:spcBef>
          <a:spcPct val="0"/>
        </a:spcBef>
        <a:spcAft>
          <a:spcPct val="0"/>
        </a:spcAft>
        <a:defRPr sz="3600">
          <a:solidFill>
            <a:srgbClr val="000090"/>
          </a:solidFill>
          <a:latin typeface="Arial Narrow" charset="0"/>
          <a:ea typeface="ＭＳ Ｐゴシック" charset="-128"/>
          <a:cs typeface="ＭＳ Ｐゴシック" charset="-128"/>
        </a:defRPr>
      </a:lvl2pPr>
      <a:lvl3pPr algn="r" rtl="0" eaLnBrk="0" fontAlgn="base" hangingPunct="0">
        <a:spcBef>
          <a:spcPct val="0"/>
        </a:spcBef>
        <a:spcAft>
          <a:spcPct val="0"/>
        </a:spcAft>
        <a:defRPr sz="3600">
          <a:solidFill>
            <a:srgbClr val="000090"/>
          </a:solidFill>
          <a:latin typeface="Arial Narrow" charset="0"/>
          <a:ea typeface="ＭＳ Ｐゴシック" charset="-128"/>
          <a:cs typeface="ＭＳ Ｐゴシック" charset="-128"/>
        </a:defRPr>
      </a:lvl3pPr>
      <a:lvl4pPr algn="r" rtl="0" eaLnBrk="0" fontAlgn="base" hangingPunct="0">
        <a:spcBef>
          <a:spcPct val="0"/>
        </a:spcBef>
        <a:spcAft>
          <a:spcPct val="0"/>
        </a:spcAft>
        <a:defRPr sz="3600">
          <a:solidFill>
            <a:srgbClr val="000090"/>
          </a:solidFill>
          <a:latin typeface="Arial Narrow" charset="0"/>
          <a:ea typeface="ＭＳ Ｐゴシック" charset="-128"/>
          <a:cs typeface="ＭＳ Ｐゴシック" charset="-128"/>
        </a:defRPr>
      </a:lvl4pPr>
      <a:lvl5pPr algn="r" rtl="0" eaLnBrk="0" fontAlgn="base" hangingPunct="0">
        <a:spcBef>
          <a:spcPct val="0"/>
        </a:spcBef>
        <a:spcAft>
          <a:spcPct val="0"/>
        </a:spcAft>
        <a:defRPr sz="3600">
          <a:solidFill>
            <a:srgbClr val="000090"/>
          </a:solidFill>
          <a:latin typeface="Arial Narrow" charset="0"/>
          <a:ea typeface="ＭＳ Ｐゴシック" charset="-128"/>
          <a:cs typeface="ＭＳ Ｐゴシック" charset="-128"/>
        </a:defRPr>
      </a:lvl5pPr>
      <a:lvl6pPr marL="457200" algn="l" rtl="0" fontAlgn="base">
        <a:spcBef>
          <a:spcPct val="0"/>
        </a:spcBef>
        <a:spcAft>
          <a:spcPct val="0"/>
        </a:spcAft>
        <a:defRPr sz="3600" b="1">
          <a:solidFill>
            <a:srgbClr val="90F155"/>
          </a:solidFill>
          <a:latin typeface="Franklin Gothic Medium" pitchFamily="34" charset="0"/>
        </a:defRPr>
      </a:lvl6pPr>
      <a:lvl7pPr marL="914400" algn="l" rtl="0" fontAlgn="base">
        <a:spcBef>
          <a:spcPct val="0"/>
        </a:spcBef>
        <a:spcAft>
          <a:spcPct val="0"/>
        </a:spcAft>
        <a:defRPr sz="3600" b="1">
          <a:solidFill>
            <a:srgbClr val="90F155"/>
          </a:solidFill>
          <a:latin typeface="Franklin Gothic Medium" pitchFamily="34" charset="0"/>
        </a:defRPr>
      </a:lvl7pPr>
      <a:lvl8pPr marL="1371600" algn="l" rtl="0" fontAlgn="base">
        <a:spcBef>
          <a:spcPct val="0"/>
        </a:spcBef>
        <a:spcAft>
          <a:spcPct val="0"/>
        </a:spcAft>
        <a:defRPr sz="3600" b="1">
          <a:solidFill>
            <a:srgbClr val="90F155"/>
          </a:solidFill>
          <a:latin typeface="Franklin Gothic Medium" pitchFamily="34" charset="0"/>
        </a:defRPr>
      </a:lvl8pPr>
      <a:lvl9pPr marL="1828800" algn="l" rtl="0" fontAlgn="base">
        <a:spcBef>
          <a:spcPct val="0"/>
        </a:spcBef>
        <a:spcAft>
          <a:spcPct val="0"/>
        </a:spcAft>
        <a:defRPr sz="3600" b="1">
          <a:solidFill>
            <a:srgbClr val="90F155"/>
          </a:solidFill>
          <a:latin typeface="Franklin Gothic Medium" pitchFamily="34" charset="0"/>
        </a:defRPr>
      </a:lvl9pPr>
    </p:titleStyle>
    <p:bodyStyle>
      <a:lvl1pPr marL="265113" indent="-265113" algn="l" rtl="0" eaLnBrk="0" fontAlgn="base" hangingPunct="0">
        <a:spcBef>
          <a:spcPts val="250"/>
        </a:spcBef>
        <a:spcAft>
          <a:spcPct val="0"/>
        </a:spcAft>
        <a:buClr>
          <a:srgbClr val="008000"/>
        </a:buClr>
        <a:buSzPct val="80000"/>
        <a:buFont typeface="Wingdings 2" charset="2"/>
        <a:buChar char=""/>
        <a:defRPr sz="2800" kern="1200">
          <a:solidFill>
            <a:srgbClr val="008000"/>
          </a:solidFill>
          <a:latin typeface="Arial Narrow"/>
          <a:ea typeface="ＭＳ Ｐゴシック" charset="-128"/>
          <a:cs typeface="Arial Narrow"/>
        </a:defRPr>
      </a:lvl1pPr>
      <a:lvl2pPr marL="547688" indent="-200025" algn="l" rtl="0" eaLnBrk="0" fontAlgn="base" hangingPunct="0">
        <a:spcBef>
          <a:spcPts val="250"/>
        </a:spcBef>
        <a:spcAft>
          <a:spcPct val="0"/>
        </a:spcAft>
        <a:buClr>
          <a:srgbClr val="008000"/>
        </a:buClr>
        <a:buSzPct val="100000"/>
        <a:buFont typeface="Verdana" charset="0"/>
        <a:buChar char="◦"/>
        <a:defRPr sz="2400" kern="1200">
          <a:solidFill>
            <a:srgbClr val="008000"/>
          </a:solidFill>
          <a:latin typeface="Arial Narrow"/>
          <a:ea typeface="ＭＳ Ｐゴシック" charset="-128"/>
          <a:cs typeface="Arial Narrow"/>
        </a:defRPr>
      </a:lvl2pPr>
      <a:lvl3pPr marL="785813" indent="-182563" algn="l" rtl="0" eaLnBrk="0" fontAlgn="base" hangingPunct="0">
        <a:spcBef>
          <a:spcPts val="250"/>
        </a:spcBef>
        <a:spcAft>
          <a:spcPct val="0"/>
        </a:spcAft>
        <a:buClr>
          <a:srgbClr val="008000"/>
        </a:buClr>
        <a:buSzPct val="100000"/>
        <a:buFont typeface="Wingdings 2" charset="2"/>
        <a:buChar char=""/>
        <a:defRPr sz="2200" kern="1200">
          <a:solidFill>
            <a:srgbClr val="008000"/>
          </a:solidFill>
          <a:latin typeface="Arial Narrow"/>
          <a:ea typeface="ＭＳ Ｐゴシック" charset="-128"/>
          <a:cs typeface="Arial Narrow"/>
        </a:defRPr>
      </a:lvl3pPr>
      <a:lvl4pPr marL="1023938" indent="-182563" algn="l" rtl="0" eaLnBrk="0" fontAlgn="base" hangingPunct="0">
        <a:spcBef>
          <a:spcPts val="225"/>
        </a:spcBef>
        <a:spcAft>
          <a:spcPct val="0"/>
        </a:spcAft>
        <a:buClr>
          <a:srgbClr val="008000"/>
        </a:buClr>
        <a:buSzPct val="112000"/>
        <a:buFont typeface="Verdana" charset="0"/>
        <a:buChar char="◦"/>
        <a:defRPr sz="1900" kern="1200">
          <a:solidFill>
            <a:srgbClr val="008000"/>
          </a:solidFill>
          <a:latin typeface="Arial Narrow"/>
          <a:ea typeface="ＭＳ Ｐゴシック" charset="-128"/>
          <a:cs typeface="Arial Narrow"/>
        </a:defRPr>
      </a:lvl4pPr>
      <a:lvl5pPr marL="1279525" indent="-182563" algn="l" rtl="0" eaLnBrk="0" fontAlgn="base" hangingPunct="0">
        <a:spcBef>
          <a:spcPts val="250"/>
        </a:spcBef>
        <a:spcAft>
          <a:spcPct val="0"/>
        </a:spcAft>
        <a:buClr>
          <a:srgbClr val="008000"/>
        </a:buClr>
        <a:buSzPct val="100000"/>
        <a:buFont typeface="Wingdings 2" charset="2"/>
        <a:buChar char=""/>
        <a:defRPr sz="2000" kern="1200">
          <a:solidFill>
            <a:srgbClr val="008000"/>
          </a:solidFill>
          <a:latin typeface="Arial Narrow"/>
          <a:ea typeface="ＭＳ Ｐゴシック" charset="-128"/>
          <a:cs typeface="Arial Narrow"/>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membership@ashrae.org" TargetMode="External"/><Relationship Id="rId2" Type="http://schemas.openxmlformats.org/officeDocument/2006/relationships/hyperlink" Target="http://www.ashrae.org/jo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youtube.com/watch?v=7UQVvST6DkU"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www.youtube.com/watch?v=pQFJr5E7_R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C:\Documents%20and%20Settings\skinnfr\Desktop\NZEB%20384x288.wmv"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820863"/>
            <a:ext cx="7772400" cy="1828800"/>
          </a:xfrm>
        </p:spPr>
        <p:txBody>
          <a:bodyPr>
            <a:normAutofit/>
          </a:bodyPr>
          <a:lstStyle/>
          <a:p>
            <a:pPr eaLnBrk="1" hangingPunct="1"/>
            <a:r>
              <a:rPr lang="en-US" sz="7200" smtClean="0">
                <a:latin typeface="Arial Narrow" charset="0"/>
              </a:rPr>
              <a:t>ASHRAE</a:t>
            </a:r>
          </a:p>
        </p:txBody>
      </p:sp>
      <p:sp>
        <p:nvSpPr>
          <p:cNvPr id="27651" name="Content Placeholder 8"/>
          <p:cNvSpPr>
            <a:spLocks noGrp="1"/>
          </p:cNvSpPr>
          <p:nvPr>
            <p:ph type="subTitle" idx="1"/>
          </p:nvPr>
        </p:nvSpPr>
        <p:spPr>
          <a:xfrm>
            <a:off x="4230688" y="3684588"/>
            <a:ext cx="4684712" cy="1497012"/>
          </a:xfrm>
        </p:spPr>
        <p:txBody>
          <a:bodyPr/>
          <a:lstStyle/>
          <a:p>
            <a:pPr marL="36513" eaLnBrk="1" hangingPunct="1">
              <a:spcBef>
                <a:spcPct val="0"/>
              </a:spcBef>
            </a:pPr>
            <a:endParaRPr lang="en-US" smtClean="0">
              <a:latin typeface="Arial Narrow" charset="0"/>
            </a:endParaRPr>
          </a:p>
          <a:p>
            <a:pPr marL="36513" eaLnBrk="1" hangingPunct="1">
              <a:spcBef>
                <a:spcPct val="0"/>
              </a:spcBef>
            </a:pPr>
            <a:r>
              <a:rPr lang="en-US" smtClean="0">
                <a:latin typeface="Arial Narrow" charset="0"/>
              </a:rPr>
              <a:t>Advancing HVAC&amp;R to serve humanity and promote a sustainable world…</a:t>
            </a:r>
          </a:p>
          <a:p>
            <a:pPr marL="36513" eaLnBrk="1" hangingPunct="1">
              <a:spcBef>
                <a:spcPct val="0"/>
              </a:spcBef>
            </a:pPr>
            <a:endParaRPr lang="en-US" smtClean="0">
              <a:latin typeface="Arial Narrow" charset="0"/>
            </a:endParaRPr>
          </a:p>
          <a:p>
            <a:pPr marL="36513" eaLnBrk="1" hangingPunct="1">
              <a:spcBef>
                <a:spcPct val="0"/>
              </a:spcBef>
            </a:pPr>
            <a:endParaRPr lang="en-US" smtClean="0">
              <a:latin typeface="Arial Narrow"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eaLnBrk="1" hangingPunct="1"/>
            <a:r>
              <a:rPr lang="en-US" dirty="0" smtClean="0">
                <a:latin typeface="Arial Narrow" charset="0"/>
              </a:rPr>
              <a:t>ASHRAE ♥ ITS STUDENT MEMBERS</a:t>
            </a:r>
          </a:p>
        </p:txBody>
      </p:sp>
      <p:sp>
        <p:nvSpPr>
          <p:cNvPr id="33795" name="Rectangle 3"/>
          <p:cNvSpPr>
            <a:spLocks noGrp="1" noChangeArrowheads="1"/>
          </p:cNvSpPr>
          <p:nvPr>
            <p:ph idx="1"/>
          </p:nvPr>
        </p:nvSpPr>
        <p:spPr>
          <a:xfrm>
            <a:off x="152400" y="990600"/>
            <a:ext cx="5105400" cy="5867400"/>
          </a:xfrm>
        </p:spPr>
        <p:txBody>
          <a:bodyPr/>
          <a:lstStyle/>
          <a:p>
            <a:pPr marL="0" indent="0" eaLnBrk="1" hangingPunct="1">
              <a:buNone/>
            </a:pPr>
            <a:endParaRPr lang="en-US" sz="2000" b="1" dirty="0" smtClean="0"/>
          </a:p>
          <a:p>
            <a:pPr marL="0" indent="0" eaLnBrk="1" hangingPunct="1">
              <a:buNone/>
            </a:pPr>
            <a:r>
              <a:rPr lang="en-US" sz="2000" b="1" dirty="0" smtClean="0"/>
              <a:t>How can ASHRAE help you?</a:t>
            </a:r>
            <a:br>
              <a:rPr lang="en-US" sz="2000" b="1" dirty="0" smtClean="0"/>
            </a:br>
            <a:r>
              <a:rPr lang="en-US" sz="2000" b="1" dirty="0" smtClean="0"/>
              <a:t> </a:t>
            </a:r>
          </a:p>
          <a:p>
            <a:pPr marL="227013" lvl="2" indent="-149225" eaLnBrk="1" hangingPunct="1"/>
            <a:r>
              <a:rPr lang="en-US" sz="1800" b="1" dirty="0" smtClean="0"/>
              <a:t>Professional development opportunities</a:t>
            </a:r>
            <a:br>
              <a:rPr lang="en-US" sz="1800" b="1" dirty="0" smtClean="0"/>
            </a:br>
            <a:endParaRPr lang="en-US" sz="1800" b="1" dirty="0" smtClean="0"/>
          </a:p>
          <a:p>
            <a:pPr marL="227013" lvl="2" indent="-149225" eaLnBrk="1" hangingPunct="1"/>
            <a:r>
              <a:rPr lang="en-US" sz="1800" b="1" dirty="0" smtClean="0"/>
              <a:t>Networking opportunities</a:t>
            </a:r>
            <a:br>
              <a:rPr lang="en-US" sz="1800" b="1" dirty="0" smtClean="0"/>
            </a:br>
            <a:endParaRPr lang="en-US" sz="1800" b="1" dirty="0" smtClean="0"/>
          </a:p>
          <a:p>
            <a:pPr marL="227013" lvl="2" indent="-149225" eaLnBrk="1" hangingPunct="1"/>
            <a:r>
              <a:rPr lang="en-US" sz="1800" b="1" dirty="0" smtClean="0"/>
              <a:t>Access to new technology</a:t>
            </a:r>
            <a:br>
              <a:rPr lang="en-US" sz="1800" b="1" dirty="0" smtClean="0"/>
            </a:br>
            <a:endParaRPr lang="en-US" sz="1800" b="1" dirty="0" smtClean="0"/>
          </a:p>
          <a:p>
            <a:pPr marL="227013" lvl="2" indent="-149225" eaLnBrk="1" hangingPunct="1"/>
            <a:r>
              <a:rPr lang="en-US" sz="1800" b="1" dirty="0" smtClean="0"/>
              <a:t>Discounted registration to ASHRAE Annual and Winter Conference</a:t>
            </a:r>
            <a:br>
              <a:rPr lang="en-US" sz="1800" b="1" dirty="0" smtClean="0"/>
            </a:br>
            <a:endParaRPr lang="en-US" sz="1800" b="1" dirty="0" smtClean="0"/>
          </a:p>
          <a:p>
            <a:pPr marL="227013" lvl="2" indent="-149225" eaLnBrk="1" hangingPunct="1"/>
            <a:r>
              <a:rPr lang="en-US" sz="1800" b="1" dirty="0" smtClean="0"/>
              <a:t>ASHRAEjobs.org</a:t>
            </a:r>
          </a:p>
          <a:p>
            <a:pPr lvl="1" eaLnBrk="1" hangingPunct="1"/>
            <a:endParaRPr lang="en-US" sz="2000" dirty="0" smtClean="0">
              <a:latin typeface="Arial Narrow" charset="0"/>
            </a:endParaRPr>
          </a:p>
          <a:p>
            <a:pPr eaLnBrk="1" hangingPunct="1">
              <a:buFontTx/>
              <a:buNone/>
            </a:pPr>
            <a:endParaRPr lang="en-US" sz="2000" dirty="0" smtClean="0">
              <a:latin typeface="Arial Narrow" charset="0"/>
            </a:endParaRPr>
          </a:p>
        </p:txBody>
      </p:sp>
      <p:sp>
        <p:nvSpPr>
          <p:cNvPr id="33796" name="Rounded Rectangle 3"/>
          <p:cNvSpPr>
            <a:spLocks noChangeArrowheads="1"/>
          </p:cNvSpPr>
          <p:nvPr/>
        </p:nvSpPr>
        <p:spPr bwMode="auto">
          <a:xfrm>
            <a:off x="5105400" y="1524000"/>
            <a:ext cx="3818056" cy="2618096"/>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r>
              <a:rPr lang="en-US" baseline="-25000">
                <a:solidFill>
                  <a:srgbClr val="FFFFFF"/>
                </a:solidFill>
                <a:latin typeface="Franklin Gothic Book" charset="0"/>
                <a:ea typeface="+mn-ea"/>
              </a:rPr>
              <a:t>v</a:t>
            </a:r>
            <a:endParaRPr lang="en-US" baseline="-25000" dirty="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normAutofit/>
          </a:bodyPr>
          <a:lstStyle/>
          <a:p>
            <a:r>
              <a:rPr lang="en-US" dirty="0" smtClean="0">
                <a:latin typeface="Arial Narrow" charset="0"/>
              </a:rPr>
              <a:t>Scholarships</a:t>
            </a:r>
          </a:p>
        </p:txBody>
      </p:sp>
      <p:sp>
        <p:nvSpPr>
          <p:cNvPr id="34819" name="Content Placeholder 4"/>
          <p:cNvSpPr>
            <a:spLocks noGrp="1"/>
          </p:cNvSpPr>
          <p:nvPr>
            <p:ph idx="1"/>
          </p:nvPr>
        </p:nvSpPr>
        <p:spPr>
          <a:xfrm>
            <a:off x="228600" y="1143000"/>
            <a:ext cx="5486400" cy="3581400"/>
          </a:xfrm>
        </p:spPr>
        <p:txBody>
          <a:bodyPr/>
          <a:lstStyle/>
          <a:p>
            <a:r>
              <a:rPr lang="en-US" sz="2000" b="1" dirty="0" smtClean="0"/>
              <a:t>More students and more schools than ever eligible for ASHRAE scholarships</a:t>
            </a:r>
            <a:br>
              <a:rPr lang="en-US" sz="2000" b="1" dirty="0" smtClean="0"/>
            </a:br>
            <a:endParaRPr lang="en-US" sz="2000" b="1" dirty="0" smtClean="0"/>
          </a:p>
          <a:p>
            <a:r>
              <a:rPr lang="en-US" sz="2000" b="1" dirty="0" smtClean="0"/>
              <a:t>Two new scholarships available to high school seniors to be applied to their freshman year of college – May 1 application deadline</a:t>
            </a:r>
          </a:p>
        </p:txBody>
      </p:sp>
      <p:sp>
        <p:nvSpPr>
          <p:cNvPr id="34820" name="TextBox 4"/>
          <p:cNvSpPr txBox="1">
            <a:spLocks noChangeArrowheads="1"/>
          </p:cNvSpPr>
          <p:nvPr/>
        </p:nvSpPr>
        <p:spPr bwMode="auto">
          <a:xfrm>
            <a:off x="5562600" y="54864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sz="2000" b="1" i="1" dirty="0">
                <a:solidFill>
                  <a:srgbClr val="3F6D19"/>
                </a:solidFill>
                <a:latin typeface="Franklin Gothic Medium" charset="0"/>
              </a:rPr>
              <a:t>www.ashrae.org/scholarships</a:t>
            </a:r>
          </a:p>
          <a:p>
            <a:pPr eaLnBrk="1" hangingPunct="1"/>
            <a:endParaRPr lang="en-US" sz="2000" b="1" i="1" dirty="0">
              <a:solidFill>
                <a:srgbClr val="3F6D19"/>
              </a:solidFill>
              <a:latin typeface="Franklin Gothic Medium" charset="0"/>
            </a:endParaRPr>
          </a:p>
        </p:txBody>
      </p:sp>
      <p:pic>
        <p:nvPicPr>
          <p:cNvPr id="6" name="Picture 5" descr="Scholarship brochure 2010.jpg"/>
          <p:cNvPicPr>
            <a:picLocks noChangeAspect="1"/>
          </p:cNvPicPr>
          <p:nvPr/>
        </p:nvPicPr>
        <p:blipFill>
          <a:blip r:embed="rId3" cstate="print"/>
          <a:stretch>
            <a:fillRect/>
          </a:stretch>
        </p:blipFill>
        <p:spPr>
          <a:xfrm>
            <a:off x="5943600" y="1219200"/>
            <a:ext cx="2420938" cy="3795713"/>
          </a:xfrm>
          <a:prstGeom prst="rect">
            <a:avLst/>
          </a:prstGeom>
          <a:ln>
            <a:solidFill>
              <a:schemeClr val="accent1">
                <a:lumMod val="50000"/>
              </a:schemeClr>
            </a:solidFill>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txBox="1">
            <a:spLocks/>
          </p:cNvSpPr>
          <p:nvPr/>
        </p:nvSpPr>
        <p:spPr bwMode="auto">
          <a:xfrm>
            <a:off x="457200" y="1752600"/>
            <a:ext cx="81153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ct val="80000"/>
              </a:lnSpc>
            </a:pPr>
            <a:r>
              <a:rPr lang="en-US" sz="4500" b="1" dirty="0">
                <a:solidFill>
                  <a:srgbClr val="008000"/>
                </a:solidFill>
                <a:latin typeface="Arial" pitchFamily="34" charset="0"/>
                <a:cs typeface="Arial" pitchFamily="34" charset="0"/>
              </a:rPr>
              <a:t>Today’s building designs</a:t>
            </a:r>
            <a:br>
              <a:rPr lang="en-US" sz="4500" b="1" dirty="0">
                <a:solidFill>
                  <a:srgbClr val="008000"/>
                </a:solidFill>
                <a:latin typeface="Arial" pitchFamily="34" charset="0"/>
                <a:cs typeface="Arial" pitchFamily="34" charset="0"/>
              </a:rPr>
            </a:br>
            <a:r>
              <a:rPr lang="en-US" sz="4500" b="1" dirty="0">
                <a:solidFill>
                  <a:srgbClr val="008000"/>
                </a:solidFill>
                <a:latin typeface="Arial" pitchFamily="34" charset="0"/>
                <a:cs typeface="Arial" pitchFamily="34" charset="0"/>
              </a:rPr>
              <a:t>mortgage our energy future.</a:t>
            </a:r>
            <a:r>
              <a:rPr lang="en-US" sz="3000" b="1" dirty="0">
                <a:solidFill>
                  <a:srgbClr val="008000"/>
                </a:solidFill>
                <a:latin typeface="Arial" pitchFamily="34" charset="0"/>
                <a:cs typeface="Arial" pitchFamily="34" charset="0"/>
              </a:rPr>
              <a:t/>
            </a:r>
            <a:br>
              <a:rPr lang="en-US" sz="3000" b="1" dirty="0">
                <a:solidFill>
                  <a:srgbClr val="008000"/>
                </a:solidFill>
                <a:latin typeface="Arial" pitchFamily="34" charset="0"/>
                <a:cs typeface="Arial" pitchFamily="34" charset="0"/>
              </a:rPr>
            </a:br>
            <a:r>
              <a:rPr lang="en-US" sz="3000" dirty="0">
                <a:solidFill>
                  <a:srgbClr val="008000"/>
                </a:solidFill>
                <a:latin typeface="Arial Narrow" charset="0"/>
              </a:rPr>
              <a:t>					</a:t>
            </a:r>
            <a:endParaRPr lang="en-US" sz="1600" i="1" dirty="0">
              <a:solidFill>
                <a:srgbClr val="008000"/>
              </a:solidFill>
              <a:latin typeface="Arial Narrow" charset="0"/>
            </a:endParaRPr>
          </a:p>
        </p:txBody>
      </p:sp>
      <p:sp>
        <p:nvSpPr>
          <p:cNvPr id="36867" name="Title 1"/>
          <p:cNvSpPr txBox="1">
            <a:spLocks/>
          </p:cNvSpPr>
          <p:nvPr/>
        </p:nvSpPr>
        <p:spPr bwMode="auto">
          <a:xfrm>
            <a:off x="723900" y="0"/>
            <a:ext cx="8115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r" eaLnBrk="1" hangingPunct="1">
              <a:lnSpc>
                <a:spcPct val="80000"/>
              </a:lnSpc>
            </a:pPr>
            <a:r>
              <a:rPr lang="en-US" sz="3600" dirty="0">
                <a:solidFill>
                  <a:srgbClr val="000090"/>
                </a:solidFill>
                <a:latin typeface="Arial Narrow" charset="0"/>
              </a:rPr>
              <a:t>ASHRAE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p:cNvSpPr>
          <p:nvPr/>
        </p:nvSpPr>
        <p:spPr bwMode="auto">
          <a:xfrm>
            <a:off x="838200" y="990600"/>
            <a:ext cx="7696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lnSpc>
                <a:spcPct val="80000"/>
              </a:lnSpc>
            </a:pPr>
            <a:r>
              <a:rPr lang="en-US" sz="4000" dirty="0">
                <a:solidFill>
                  <a:srgbClr val="008000"/>
                </a:solidFill>
                <a:latin typeface="Arial Narrow" charset="0"/>
              </a:rPr>
              <a:t>Advancing HVAC&amp;R to serve humanity and promote a sustainable </a:t>
            </a:r>
            <a:r>
              <a:rPr lang="en-US" sz="4000" dirty="0" smtClean="0">
                <a:solidFill>
                  <a:srgbClr val="008000"/>
                </a:solidFill>
                <a:latin typeface="Arial Narrow" charset="0"/>
              </a:rPr>
              <a:t>world.</a:t>
            </a:r>
            <a:endParaRPr lang="en-US" sz="4000" dirty="0">
              <a:solidFill>
                <a:srgbClr val="008000"/>
              </a:solidFill>
              <a:latin typeface="Arial Narrow" charset="0"/>
            </a:endParaRPr>
          </a:p>
          <a:p>
            <a:pPr eaLnBrk="1" hangingPunct="1">
              <a:lnSpc>
                <a:spcPct val="80000"/>
              </a:lnSpc>
            </a:pPr>
            <a:r>
              <a:rPr lang="en-US" sz="2600" dirty="0">
                <a:solidFill>
                  <a:srgbClr val="008000"/>
                </a:solidFill>
                <a:latin typeface="Arial Narrow" charset="0"/>
              </a:rPr>
              <a:t/>
            </a:r>
            <a:br>
              <a:rPr lang="en-US" sz="2600" dirty="0">
                <a:solidFill>
                  <a:srgbClr val="008000"/>
                </a:solidFill>
                <a:latin typeface="Arial Narrow" charset="0"/>
              </a:rPr>
            </a:br>
            <a:r>
              <a:rPr lang="en-US" sz="2600" dirty="0">
                <a:solidFill>
                  <a:srgbClr val="008000"/>
                </a:solidFill>
                <a:latin typeface="Arial Narrow" charset="0"/>
              </a:rPr>
              <a:t>					</a:t>
            </a:r>
            <a:endParaRPr lang="en-US" sz="1400" i="1" dirty="0">
              <a:solidFill>
                <a:srgbClr val="008000"/>
              </a:solidFill>
              <a:latin typeface="Arial Narrow" charset="0"/>
            </a:endParaRPr>
          </a:p>
        </p:txBody>
      </p:sp>
      <p:pic>
        <p:nvPicPr>
          <p:cNvPr id="38915" name="Picture 6" descr="189.1.jpg.png"/>
          <p:cNvPicPr>
            <a:picLocks noChangeAspect="1"/>
          </p:cNvPicPr>
          <p:nvPr/>
        </p:nvPicPr>
        <p:blipFill>
          <a:blip r:embed="rId3" cstate="print"/>
          <a:srcRect/>
          <a:stretch>
            <a:fillRect/>
          </a:stretch>
        </p:blipFill>
        <p:spPr bwMode="auto">
          <a:xfrm rot="300292">
            <a:off x="6910388" y="2885923"/>
            <a:ext cx="1616075" cy="2082800"/>
          </a:xfrm>
          <a:prstGeom prst="rect">
            <a:avLst/>
          </a:prstGeom>
          <a:noFill/>
          <a:ln w="9525">
            <a:noFill/>
            <a:miter lim="800000"/>
            <a:headEnd/>
            <a:tailEnd/>
          </a:ln>
          <a:effectLst>
            <a:reflection blurRad="6350" stA="52000" endA="300" endPos="35000" dir="5400000" sy="-100000" algn="bl" rotWithShape="0"/>
          </a:effectLst>
        </p:spPr>
      </p:pic>
      <p:pic>
        <p:nvPicPr>
          <p:cNvPr id="5" name="Picture 4"/>
          <p:cNvPicPr>
            <a:picLocks noChangeAspect="1" noChangeArrowheads="1"/>
          </p:cNvPicPr>
          <p:nvPr/>
        </p:nvPicPr>
        <p:blipFill>
          <a:blip r:embed="rId4" cstate="print"/>
          <a:srcRect/>
          <a:stretch>
            <a:fillRect/>
          </a:stretch>
        </p:blipFill>
        <p:spPr bwMode="auto">
          <a:xfrm rot="21286017">
            <a:off x="5270722" y="3325717"/>
            <a:ext cx="1933890" cy="2502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38917" name="Picture 11" descr="AEDGs.png"/>
          <p:cNvPicPr>
            <a:picLocks noChangeAspect="1"/>
          </p:cNvPicPr>
          <p:nvPr/>
        </p:nvPicPr>
        <p:blipFill>
          <a:blip r:embed="rId5" cstate="print"/>
          <a:srcRect/>
          <a:stretch>
            <a:fillRect/>
          </a:stretch>
        </p:blipFill>
        <p:spPr bwMode="auto">
          <a:xfrm rot="21368929">
            <a:off x="1143289" y="3061695"/>
            <a:ext cx="2749550" cy="2163762"/>
          </a:xfrm>
          <a:prstGeom prst="rect">
            <a:avLst/>
          </a:prstGeom>
          <a:noFill/>
          <a:ln w="9525">
            <a:noFill/>
            <a:miter lim="800000"/>
            <a:headEnd/>
            <a:tailEnd/>
          </a:ln>
          <a:effectLst>
            <a:reflection blurRad="6350" stA="52000" endA="300" endPos="35000" dir="5400000" sy="-100000" algn="bl" rotWithShape="0"/>
          </a:effectLst>
        </p:spPr>
      </p:pic>
      <p:sp>
        <p:nvSpPr>
          <p:cNvPr id="38918" name="Title 1"/>
          <p:cNvSpPr txBox="1">
            <a:spLocks/>
          </p:cNvSpPr>
          <p:nvPr/>
        </p:nvSpPr>
        <p:spPr bwMode="auto">
          <a:xfrm>
            <a:off x="723900" y="0"/>
            <a:ext cx="8115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r" eaLnBrk="1" hangingPunct="1">
              <a:lnSpc>
                <a:spcPct val="80000"/>
              </a:lnSpc>
            </a:pPr>
            <a:r>
              <a:rPr lang="en-US" sz="3600" dirty="0">
                <a:solidFill>
                  <a:srgbClr val="000090"/>
                </a:solidFill>
                <a:latin typeface="Arial Narrow" charset="0"/>
              </a:rPr>
              <a:t>ASHRAE’s Mission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eaLnBrk="1" hangingPunct="1"/>
            <a:r>
              <a:rPr lang="en-US" dirty="0" smtClean="0">
                <a:latin typeface="Arial Narrow" charset="0"/>
              </a:rPr>
              <a:t>Engineering for Sustainability</a:t>
            </a:r>
          </a:p>
        </p:txBody>
      </p:sp>
      <p:sp>
        <p:nvSpPr>
          <p:cNvPr id="40963" name="Rectangle 3"/>
          <p:cNvSpPr>
            <a:spLocks noGrp="1" noChangeArrowheads="1"/>
          </p:cNvSpPr>
          <p:nvPr>
            <p:ph idx="1"/>
          </p:nvPr>
        </p:nvSpPr>
        <p:spPr>
          <a:xfrm>
            <a:off x="228600" y="1143000"/>
            <a:ext cx="8183880" cy="4800600"/>
          </a:xfrm>
        </p:spPr>
        <p:txBody>
          <a:bodyPr/>
          <a:lstStyle/>
          <a:p>
            <a:pPr marL="0" indent="0" eaLnBrk="1" hangingPunct="1">
              <a:buNone/>
            </a:pPr>
            <a:r>
              <a:rPr lang="en-US" sz="2000" b="1" dirty="0" smtClean="0"/>
              <a:t>ASHRAE supports its mission by programs, publications and products such as:</a:t>
            </a:r>
            <a:br>
              <a:rPr lang="en-US" sz="2000" b="1" dirty="0" smtClean="0"/>
            </a:br>
            <a:endParaRPr lang="en-US" sz="2000" b="1" dirty="0" smtClean="0"/>
          </a:p>
          <a:p>
            <a:pPr lvl="1" eaLnBrk="1" hangingPunct="1"/>
            <a:r>
              <a:rPr lang="en-US" sz="2000" b="1" dirty="0" smtClean="0"/>
              <a:t>Launch of Building Energy Quotient program</a:t>
            </a:r>
            <a:br>
              <a:rPr lang="en-US" sz="2000" b="1" dirty="0" smtClean="0"/>
            </a:br>
            <a:endParaRPr lang="en-US" sz="2000" b="1" dirty="0" smtClean="0"/>
          </a:p>
          <a:p>
            <a:pPr lvl="1" eaLnBrk="1" hangingPunct="1"/>
            <a:r>
              <a:rPr lang="en-US" sz="2000" b="1" dirty="0" smtClean="0"/>
              <a:t>Publication of green building standard – Standard 189.1</a:t>
            </a:r>
            <a:br>
              <a:rPr lang="en-US" sz="2000" b="1" dirty="0" smtClean="0"/>
            </a:br>
            <a:endParaRPr lang="en-US" sz="2000" b="1" dirty="0" smtClean="0"/>
          </a:p>
          <a:p>
            <a:pPr lvl="1" eaLnBrk="1" hangingPunct="1"/>
            <a:r>
              <a:rPr lang="en-US" sz="2000" b="1" dirty="0" smtClean="0"/>
              <a:t>Renovation of ASHRAE headquarters as a sustainable building</a:t>
            </a:r>
            <a:br>
              <a:rPr lang="en-US" sz="2000" b="1" dirty="0" smtClean="0"/>
            </a:br>
            <a:endParaRPr lang="en-US" sz="2000" b="1" dirty="0" smtClean="0"/>
          </a:p>
          <a:p>
            <a:pPr lvl="1" eaLnBrk="1" hangingPunct="1"/>
            <a:r>
              <a:rPr lang="en-US" sz="2000" b="1" dirty="0" smtClean="0"/>
              <a:t>Publication of High Performance Building magazine</a:t>
            </a:r>
            <a:br>
              <a:rPr lang="en-US" sz="2000" b="1" dirty="0" smtClean="0"/>
            </a:br>
            <a:endParaRPr lang="en-US" sz="2000" b="1" dirty="0" smtClean="0"/>
          </a:p>
          <a:p>
            <a:pPr lvl="1" eaLnBrk="1" hangingPunct="1"/>
            <a:r>
              <a:rPr lang="en-US" sz="2000" b="1" dirty="0" smtClean="0"/>
              <a:t>Transforming the market through the Advanced Energy Design Guide series</a:t>
            </a:r>
          </a:p>
          <a:p>
            <a:pPr eaLnBrk="1" hangingPunct="1">
              <a:buFontTx/>
              <a:buNone/>
            </a:pPr>
            <a:endParaRPr lang="en-US" sz="2400" dirty="0" smtClean="0">
              <a:latin typeface="Arial Narrow"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256" t="3677" r="2129" b="356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990600"/>
            <a:ext cx="5105400" cy="3581400"/>
          </a:xfrm>
        </p:spPr>
        <p:txBody>
          <a:bodyPr>
            <a:normAutofit/>
          </a:bodyPr>
          <a:lstStyle/>
          <a:p>
            <a:pPr algn="l" eaLnBrk="1" hangingPunct="1"/>
            <a:r>
              <a:rPr lang="en-US" sz="4000" b="0" smtClean="0">
                <a:solidFill>
                  <a:srgbClr val="00B050"/>
                </a:solidFill>
                <a:latin typeface="Arial Narrow" charset="0"/>
              </a:rPr>
              <a:t>Building Energy Quotient</a:t>
            </a:r>
            <a:r>
              <a:rPr lang="en-US" sz="2000" b="0" smtClean="0">
                <a:solidFill>
                  <a:srgbClr val="00B050"/>
                </a:solidFill>
                <a:latin typeface="Arial Narrow" charset="0"/>
              </a:rPr>
              <a:t>™</a:t>
            </a:r>
            <a:r>
              <a:rPr lang="en-US" sz="3200" b="0" smtClean="0">
                <a:solidFill>
                  <a:srgbClr val="0000FF"/>
                </a:solidFill>
                <a:latin typeface="Arial Narrow" charset="0"/>
              </a:rPr>
              <a:t/>
            </a:r>
            <a:br>
              <a:rPr lang="en-US" sz="3200" b="0" smtClean="0">
                <a:solidFill>
                  <a:srgbClr val="0000FF"/>
                </a:solidFill>
                <a:latin typeface="Arial Narrow" charset="0"/>
              </a:rPr>
            </a:br>
            <a:r>
              <a:rPr lang="en-US" sz="2000" b="0" smtClean="0">
                <a:solidFill>
                  <a:srgbClr val="0000FF"/>
                </a:solidFill>
                <a:latin typeface="Arial Narrow" charset="0"/>
              </a:rPr>
              <a:t>ASHRAE’s Building Energy Labeling Program</a:t>
            </a:r>
            <a:endParaRPr lang="en-US" sz="3200" b="0" smtClean="0">
              <a:solidFill>
                <a:srgbClr val="0000FF"/>
              </a:solidFill>
              <a:latin typeface="Arial Narrow" charset="0"/>
            </a:endParaRPr>
          </a:p>
        </p:txBody>
      </p:sp>
      <p:sp>
        <p:nvSpPr>
          <p:cNvPr id="41988" name="Subtitle 2"/>
          <p:cNvSpPr>
            <a:spLocks noGrp="1"/>
          </p:cNvSpPr>
          <p:nvPr>
            <p:ph type="subTitle" idx="1"/>
          </p:nvPr>
        </p:nvSpPr>
        <p:spPr>
          <a:xfrm>
            <a:off x="2590800" y="4114800"/>
            <a:ext cx="3733800" cy="2286000"/>
          </a:xfrm>
        </p:spPr>
        <p:txBody>
          <a:bodyPr/>
          <a:lstStyle/>
          <a:p>
            <a:pPr marL="36513" algn="ctr" eaLnBrk="1" hangingPunct="1">
              <a:spcBef>
                <a:spcPct val="0"/>
              </a:spcBef>
            </a:pPr>
            <a:r>
              <a:rPr lang="en-US" sz="2800" smtClean="0">
                <a:solidFill>
                  <a:schemeClr val="bg1"/>
                </a:solidFill>
                <a:latin typeface="Arial Narrow" charset="0"/>
              </a:rPr>
              <a:t>Providing Valuable Information to</a:t>
            </a:r>
            <a:br>
              <a:rPr lang="en-US" sz="2800" smtClean="0">
                <a:solidFill>
                  <a:schemeClr val="bg1"/>
                </a:solidFill>
                <a:latin typeface="Arial Narrow" charset="0"/>
              </a:rPr>
            </a:br>
            <a:r>
              <a:rPr lang="en-US" sz="2800" smtClean="0">
                <a:solidFill>
                  <a:schemeClr val="bg1"/>
                </a:solidFill>
                <a:latin typeface="Arial Narrow" charset="0"/>
              </a:rPr>
              <a:t> Building Owners and </a:t>
            </a:r>
            <a:br>
              <a:rPr lang="en-US" sz="2800" smtClean="0">
                <a:solidFill>
                  <a:schemeClr val="bg1"/>
                </a:solidFill>
                <a:latin typeface="Arial Narrow" charset="0"/>
              </a:rPr>
            </a:br>
            <a:r>
              <a:rPr lang="en-US" sz="2800" smtClean="0">
                <a:solidFill>
                  <a:schemeClr val="bg1"/>
                </a:solidFill>
                <a:latin typeface="Arial Narrow" charset="0"/>
              </a:rPr>
              <a:t>Operations Staff</a:t>
            </a:r>
          </a:p>
        </p:txBody>
      </p:sp>
      <p:pic>
        <p:nvPicPr>
          <p:cNvPr id="41989" name="Picture 6" descr="bEQ.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9975" y="5438775"/>
            <a:ext cx="1724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eaLnBrk="1" hangingPunct="1"/>
            <a:r>
              <a:rPr lang="en-US" smtClean="0">
                <a:latin typeface="Arial Narrow" charset="0"/>
              </a:rPr>
              <a:t>Building Energy Labels Provide. . .</a:t>
            </a:r>
          </a:p>
        </p:txBody>
      </p:sp>
      <p:sp>
        <p:nvSpPr>
          <p:cNvPr id="44035" name="Content Placeholder 2"/>
          <p:cNvSpPr>
            <a:spLocks noGrp="1"/>
          </p:cNvSpPr>
          <p:nvPr>
            <p:ph idx="1"/>
          </p:nvPr>
        </p:nvSpPr>
        <p:spPr>
          <a:xfrm>
            <a:off x="304800" y="1219200"/>
            <a:ext cx="4800600" cy="4724400"/>
          </a:xfrm>
        </p:spPr>
        <p:txBody>
          <a:bodyPr/>
          <a:lstStyle/>
          <a:p>
            <a:pPr marL="149225" indent="-149225" eaLnBrk="1" hangingPunct="1">
              <a:lnSpc>
                <a:spcPct val="90000"/>
              </a:lnSpc>
              <a:buFont typeface="Arial" charset="0"/>
              <a:buChar char="•"/>
            </a:pPr>
            <a:r>
              <a:rPr lang="en-US" sz="2000" b="1" dirty="0" smtClean="0"/>
              <a:t>Information on the potential and measured energy use of buildings</a:t>
            </a:r>
            <a:br>
              <a:rPr lang="en-US" sz="2000" b="1" dirty="0" smtClean="0"/>
            </a:br>
            <a:endParaRPr lang="en-US" sz="2000" b="1" dirty="0" smtClean="0"/>
          </a:p>
          <a:p>
            <a:pPr marL="149225" indent="-149225" eaLnBrk="1" hangingPunct="1">
              <a:lnSpc>
                <a:spcPct val="90000"/>
              </a:lnSpc>
              <a:buFont typeface="Arial" charset="0"/>
              <a:buChar char="•"/>
            </a:pPr>
            <a:r>
              <a:rPr lang="en-US" sz="2000" b="1" dirty="0" smtClean="0"/>
              <a:t>Feedback to building owners and operators on how their building is performing</a:t>
            </a:r>
            <a:br>
              <a:rPr lang="en-US" sz="2000" b="1" dirty="0" smtClean="0"/>
            </a:br>
            <a:endParaRPr lang="en-US" sz="2000" b="1" dirty="0" smtClean="0"/>
          </a:p>
          <a:p>
            <a:pPr marL="149225" indent="-149225" eaLnBrk="1" hangingPunct="1">
              <a:lnSpc>
                <a:spcPct val="90000"/>
              </a:lnSpc>
              <a:buFont typeface="Arial" charset="0"/>
              <a:buChar char="•"/>
            </a:pPr>
            <a:r>
              <a:rPr lang="en-US" sz="2000" b="1" dirty="0" smtClean="0"/>
              <a:t>Insight into the value and potential of investments for long-term energy costs</a:t>
            </a:r>
            <a:br>
              <a:rPr lang="en-US" sz="2000" b="1" dirty="0" smtClean="0"/>
            </a:br>
            <a:endParaRPr lang="en-US" sz="2000" b="1" dirty="0" smtClean="0"/>
          </a:p>
          <a:p>
            <a:pPr marL="149225" indent="-149225" eaLnBrk="1" hangingPunct="1">
              <a:lnSpc>
                <a:spcPct val="90000"/>
              </a:lnSpc>
              <a:buFont typeface="Arial" charset="0"/>
              <a:buChar char="•"/>
            </a:pPr>
            <a:r>
              <a:rPr lang="en-US" sz="2000" b="1" dirty="0" smtClean="0"/>
              <a:t>Opportunity to differentiate buildings in a technically sound and consistent manner</a:t>
            </a:r>
          </a:p>
          <a:p>
            <a:pPr eaLnBrk="1" hangingPunct="1">
              <a:lnSpc>
                <a:spcPct val="90000"/>
              </a:lnSpc>
              <a:buFont typeface="Arial" charset="0"/>
              <a:buChar char="•"/>
            </a:pPr>
            <a:endParaRPr lang="en-US" sz="2000" dirty="0" smtClean="0">
              <a:latin typeface="Arial Narrow" charset="0"/>
            </a:endParaRPr>
          </a:p>
        </p:txBody>
      </p:sp>
      <p:pic>
        <p:nvPicPr>
          <p:cNvPr id="44036" name="Picture 5" descr="ASH_ABELCertificate_mstr_D1_Page_1.jpg"/>
          <p:cNvPicPr>
            <a:picLocks noChangeAspect="1"/>
          </p:cNvPicPr>
          <p:nvPr/>
        </p:nvPicPr>
        <p:blipFill>
          <a:blip r:embed="rId3" cstate="print"/>
          <a:srcRect/>
          <a:stretch>
            <a:fillRect/>
          </a:stretch>
        </p:blipFill>
        <p:spPr bwMode="auto">
          <a:xfrm>
            <a:off x="5638800" y="1371600"/>
            <a:ext cx="2767013" cy="3581400"/>
          </a:xfrm>
          <a:prstGeom prst="rect">
            <a:avLst/>
          </a:prstGeom>
          <a:noFill/>
          <a:ln w="9525">
            <a:solidFill>
              <a:srgbClr val="0000FF"/>
            </a:solid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GCC-PV1.jpg"/>
          <p:cNvPicPr>
            <a:picLocks noChangeAspect="1"/>
          </p:cNvPicPr>
          <p:nvPr/>
        </p:nvPicPr>
        <p:blipFill>
          <a:blip r:embed="rId3" cstate="print"/>
          <a:stretch>
            <a:fillRect/>
          </a:stretch>
        </p:blipFill>
        <p:spPr>
          <a:xfrm rot="20984443">
            <a:off x="5417343" y="1309774"/>
            <a:ext cx="2119313" cy="2746375"/>
          </a:xfrm>
          <a:prstGeom prst="rect">
            <a:avLst/>
          </a:prstGeom>
          <a:ln>
            <a:solidFill>
              <a:schemeClr val="accent1">
                <a:lumMod val="50000"/>
              </a:schemeClr>
            </a:solidFill>
          </a:ln>
          <a:effectLst>
            <a:reflection blurRad="6350" stA="52000" endA="300" endPos="35000" dir="5400000" sy="-100000" algn="bl" rotWithShape="0"/>
          </a:effectLst>
        </p:spPr>
      </p:pic>
      <p:sp>
        <p:nvSpPr>
          <p:cNvPr id="8194" name="Title 3"/>
          <p:cNvSpPr>
            <a:spLocks noGrp="1"/>
          </p:cNvSpPr>
          <p:nvPr>
            <p:ph type="title"/>
          </p:nvPr>
        </p:nvSpPr>
        <p:spPr/>
        <p:txBody>
          <a:bodyPr>
            <a:normAutofit/>
          </a:bodyPr>
          <a:lstStyle/>
          <a:p>
            <a:r>
              <a:rPr lang="en-US" smtClean="0">
                <a:latin typeface="Arial Narrow" charset="0"/>
              </a:rPr>
              <a:t>Green Building Standard</a:t>
            </a:r>
          </a:p>
        </p:txBody>
      </p:sp>
      <p:sp>
        <p:nvSpPr>
          <p:cNvPr id="46084" name="Content Placeholder 4"/>
          <p:cNvSpPr>
            <a:spLocks noGrp="1"/>
          </p:cNvSpPr>
          <p:nvPr>
            <p:ph idx="1"/>
          </p:nvPr>
        </p:nvSpPr>
        <p:spPr>
          <a:xfrm>
            <a:off x="152400" y="1219200"/>
            <a:ext cx="4267200" cy="4800600"/>
          </a:xfrm>
        </p:spPr>
        <p:txBody>
          <a:bodyPr/>
          <a:lstStyle/>
          <a:p>
            <a:pPr marL="149225" indent="-149225"/>
            <a:r>
              <a:rPr lang="en-US" sz="2000" b="1" dirty="0" smtClean="0"/>
              <a:t>Published in January 2010</a:t>
            </a:r>
            <a:br>
              <a:rPr lang="en-US" sz="2000" b="1" dirty="0" smtClean="0"/>
            </a:br>
            <a:endParaRPr lang="en-US" sz="2000" b="1" dirty="0" smtClean="0"/>
          </a:p>
          <a:p>
            <a:pPr marL="149225" indent="-149225"/>
            <a:r>
              <a:rPr lang="en-US" sz="2000" b="1" dirty="0" smtClean="0"/>
              <a:t>Serves as benchmark for sustainable green buildings – does not apply to all buildings</a:t>
            </a:r>
            <a:br>
              <a:rPr lang="en-US" sz="2000" b="1" dirty="0" smtClean="0"/>
            </a:br>
            <a:endParaRPr lang="en-US" sz="2000" b="1" dirty="0" smtClean="0"/>
          </a:p>
          <a:p>
            <a:pPr marL="149225" indent="-149225"/>
            <a:r>
              <a:rPr lang="en-US" sz="2000" b="1" dirty="0" smtClean="0"/>
              <a:t>Addresses energy, impact on the atmosphere, sustainable sites, water use, materials and resources and IEQ</a:t>
            </a:r>
            <a:br>
              <a:rPr lang="en-US" sz="2000" b="1" dirty="0" smtClean="0"/>
            </a:br>
            <a:endParaRPr lang="en-US" sz="2000" b="1" dirty="0" smtClean="0"/>
          </a:p>
          <a:p>
            <a:pPr marL="149225" indent="-149225"/>
            <a:r>
              <a:rPr lang="en-US" sz="2000" b="1" dirty="0" smtClean="0"/>
              <a:t>Jurisdictional compliance option for International Green Construction Code</a:t>
            </a:r>
          </a:p>
          <a:p>
            <a:endParaRPr lang="en-US" sz="2000" dirty="0" smtClean="0">
              <a:latin typeface="Arial Narrow" charset="0"/>
            </a:endParaRPr>
          </a:p>
        </p:txBody>
      </p:sp>
      <p:pic>
        <p:nvPicPr>
          <p:cNvPr id="46085" name="Picture 6" descr="189.1.jpg.png"/>
          <p:cNvPicPr>
            <a:picLocks noChangeAspect="1"/>
          </p:cNvPicPr>
          <p:nvPr/>
        </p:nvPicPr>
        <p:blipFill>
          <a:blip r:embed="rId4" cstate="print"/>
          <a:srcRect l="410" t="1624" b="697"/>
          <a:stretch>
            <a:fillRect/>
          </a:stretch>
        </p:blipFill>
        <p:spPr bwMode="auto">
          <a:xfrm rot="349022">
            <a:off x="6205086" y="1851569"/>
            <a:ext cx="2249487" cy="2900362"/>
          </a:xfrm>
          <a:prstGeom prst="rect">
            <a:avLst/>
          </a:prstGeom>
          <a:noFill/>
          <a:ln w="9525">
            <a:solidFill>
              <a:schemeClr val="accent1"/>
            </a:solidFill>
            <a:miter lim="800000"/>
            <a:headEnd/>
            <a:tailEnd/>
          </a:ln>
          <a:effectLst>
            <a:reflection blurRad="6350" stA="52000" endA="300" endPos="35000" dir="5400000" sy="-100000" algn="bl" rotWithShape="0"/>
          </a:effectLst>
        </p:spPr>
      </p:pic>
      <p:sp>
        <p:nvSpPr>
          <p:cNvPr id="46086" name="TextBox 4"/>
          <p:cNvSpPr txBox="1">
            <a:spLocks noChangeArrowheads="1"/>
          </p:cNvSpPr>
          <p:nvPr/>
        </p:nvSpPr>
        <p:spPr bwMode="auto">
          <a:xfrm>
            <a:off x="4876800" y="5105400"/>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sz="2000" b="1" i="1" dirty="0">
                <a:solidFill>
                  <a:srgbClr val="3F6D19"/>
                </a:solidFill>
                <a:latin typeface="Franklin Gothic Medium" charset="0"/>
              </a:rPr>
              <a:t>www.ashrae.org/greenstandard</a:t>
            </a:r>
          </a:p>
          <a:p>
            <a:pPr algn="ctr" eaLnBrk="1" hangingPunct="1"/>
            <a:endParaRPr lang="en-US" sz="2000" b="1" i="1" dirty="0">
              <a:solidFill>
                <a:srgbClr val="3F6D19"/>
              </a:solidFill>
              <a:latin typeface="Franklin Gothic Medium"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normAutofit/>
          </a:bodyPr>
          <a:lstStyle/>
          <a:p>
            <a:r>
              <a:rPr lang="en-US" smtClean="0">
                <a:latin typeface="Arial Narrow" charset="0"/>
              </a:rPr>
              <a:t>Advanced Energy Guidance</a:t>
            </a:r>
          </a:p>
        </p:txBody>
      </p:sp>
      <p:sp>
        <p:nvSpPr>
          <p:cNvPr id="48131" name="Text Placeholder 4"/>
          <p:cNvSpPr>
            <a:spLocks noGrp="1"/>
          </p:cNvSpPr>
          <p:nvPr>
            <p:ph idx="1"/>
          </p:nvPr>
        </p:nvSpPr>
        <p:spPr>
          <a:xfrm>
            <a:off x="152400" y="1143000"/>
            <a:ext cx="5715000" cy="4800600"/>
          </a:xfrm>
        </p:spPr>
        <p:txBody>
          <a:bodyPr/>
          <a:lstStyle/>
          <a:p>
            <a:pPr marL="174625" indent="-174625"/>
            <a:r>
              <a:rPr lang="en-US" sz="2000" b="1" dirty="0" smtClean="0"/>
              <a:t>Guidance on how to save 30% energy savings over building code minimum based on Standard 90.1-1999</a:t>
            </a:r>
            <a:br>
              <a:rPr lang="en-US" sz="2000" b="1" dirty="0" smtClean="0"/>
            </a:br>
            <a:endParaRPr lang="en-US" sz="2000" b="1" dirty="0" smtClean="0"/>
          </a:p>
          <a:p>
            <a:pPr marL="174625" indent="-174625"/>
            <a:r>
              <a:rPr lang="en-US" sz="2000" b="1" dirty="0" smtClean="0"/>
              <a:t>More than 275,000+ in circulation</a:t>
            </a:r>
            <a:br>
              <a:rPr lang="en-US" sz="2000" b="1" dirty="0" smtClean="0"/>
            </a:br>
            <a:endParaRPr lang="en-US" sz="2000" b="1" dirty="0" smtClean="0"/>
          </a:p>
          <a:p>
            <a:pPr marL="174625" indent="-174625"/>
            <a:r>
              <a:rPr lang="en-US" sz="2000" b="1" dirty="0" smtClean="0"/>
              <a:t>Easy to read, case studies highlighted</a:t>
            </a:r>
            <a:br>
              <a:rPr lang="en-US" sz="2000" b="1" dirty="0" smtClean="0"/>
            </a:br>
            <a:endParaRPr lang="en-US" sz="2000" b="1" dirty="0" smtClean="0"/>
          </a:p>
          <a:p>
            <a:pPr marL="174625" indent="-174625"/>
            <a:r>
              <a:rPr lang="en-US" sz="2000" b="1" dirty="0" smtClean="0"/>
              <a:t>2010  assessment found guides are positively impacting the building industry and are in line with their objective</a:t>
            </a:r>
          </a:p>
          <a:p>
            <a:endParaRPr lang="en-US" dirty="0" smtClean="0">
              <a:latin typeface="Arial Narrow" charset="0"/>
            </a:endParaRPr>
          </a:p>
        </p:txBody>
      </p:sp>
      <p:sp>
        <p:nvSpPr>
          <p:cNvPr id="48132" name="TextBox 4"/>
          <p:cNvSpPr txBox="1">
            <a:spLocks noChangeArrowheads="1"/>
          </p:cNvSpPr>
          <p:nvPr/>
        </p:nvSpPr>
        <p:spPr bwMode="auto">
          <a:xfrm>
            <a:off x="5753100" y="5457371"/>
            <a:ext cx="339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sz="2000" b="1" i="1" dirty="0" smtClean="0">
                <a:solidFill>
                  <a:srgbClr val="3F6D19"/>
                </a:solidFill>
                <a:latin typeface="Franklin Gothic Medium" charset="0"/>
              </a:rPr>
              <a:t>www.ashrae.org/freeaedg</a:t>
            </a:r>
            <a:endParaRPr lang="en-US" sz="2000" b="1" i="1" dirty="0">
              <a:solidFill>
                <a:srgbClr val="3F6D19"/>
              </a:solidFill>
              <a:latin typeface="Franklin Gothic Medium" charset="0"/>
            </a:endParaRPr>
          </a:p>
        </p:txBody>
      </p:sp>
      <p:pic>
        <p:nvPicPr>
          <p:cNvPr id="48133" name="Picture 9" descr="cover_FINALDRAFT.tiff"/>
          <p:cNvPicPr>
            <a:picLocks noChangeAspect="1" noChangeArrowheads="1"/>
          </p:cNvPicPr>
          <p:nvPr/>
        </p:nvPicPr>
        <p:blipFill>
          <a:blip r:embed="rId3" cstate="print"/>
          <a:srcRect/>
          <a:stretch>
            <a:fillRect/>
          </a:stretch>
        </p:blipFill>
        <p:spPr bwMode="auto">
          <a:xfrm>
            <a:off x="6288314" y="1295400"/>
            <a:ext cx="2438400" cy="3276600"/>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latin typeface="Arial Narrow" charset="0"/>
              </a:rPr>
              <a:t>Why Should You Join Today?</a:t>
            </a:r>
          </a:p>
        </p:txBody>
      </p:sp>
      <p:sp>
        <p:nvSpPr>
          <p:cNvPr id="50179" name="Content Placeholder 2"/>
          <p:cNvSpPr>
            <a:spLocks noGrp="1"/>
          </p:cNvSpPr>
          <p:nvPr>
            <p:ph idx="1"/>
          </p:nvPr>
        </p:nvSpPr>
        <p:spPr>
          <a:xfrm>
            <a:off x="228600" y="1219200"/>
            <a:ext cx="8183880" cy="4800600"/>
          </a:xfrm>
        </p:spPr>
        <p:txBody>
          <a:bodyPr/>
          <a:lstStyle/>
          <a:p>
            <a:r>
              <a:rPr lang="en-US" sz="2000" b="1" dirty="0" smtClean="0"/>
              <a:t>Membership connects you to the leaders of the world’s largest HVAC&amp;R association</a:t>
            </a:r>
            <a:br>
              <a:rPr lang="en-US" sz="2000" b="1" dirty="0" smtClean="0"/>
            </a:br>
            <a:endParaRPr lang="en-US" sz="2000" b="1" dirty="0" smtClean="0"/>
          </a:p>
          <a:p>
            <a:r>
              <a:rPr lang="en-US" sz="2000" b="1" dirty="0" smtClean="0"/>
              <a:t>Membership offers significant opportunities for professional development and continuing education</a:t>
            </a:r>
            <a:br>
              <a:rPr lang="en-US" sz="2000" b="1" dirty="0" smtClean="0"/>
            </a:br>
            <a:endParaRPr lang="en-US" sz="2000" b="1" dirty="0" smtClean="0"/>
          </a:p>
          <a:p>
            <a:r>
              <a:rPr lang="en-US" sz="2000" b="1" dirty="0" smtClean="0"/>
              <a:t>Membership offers significant discounts on the industry’s leading standards, guidelines and technical resources</a:t>
            </a:r>
            <a:br>
              <a:rPr lang="en-US" sz="2000" b="1" dirty="0" smtClean="0"/>
            </a:br>
            <a:endParaRPr lang="en-US" sz="2000" b="1" dirty="0" smtClean="0"/>
          </a:p>
          <a:p>
            <a:r>
              <a:rPr lang="en-US" sz="2000" b="1" dirty="0" smtClean="0"/>
              <a:t>Membership offers career development resources</a:t>
            </a:r>
            <a:br>
              <a:rPr lang="en-US" sz="2000" b="1" dirty="0" smtClean="0"/>
            </a:br>
            <a:endParaRPr lang="en-US" sz="2000" b="1" dirty="0" smtClean="0"/>
          </a:p>
          <a:p>
            <a:r>
              <a:rPr lang="en-US" sz="2000" b="1" dirty="0" smtClean="0"/>
              <a:t>Membership keeps you in the loops on all of the latest advancements in the industry and with green technologies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hangingPunct="1"/>
            <a:r>
              <a:rPr lang="en-US" dirty="0" smtClean="0">
                <a:latin typeface="Arial Narrow" charset="0"/>
              </a:rPr>
              <a:t>Who We Are</a:t>
            </a:r>
          </a:p>
        </p:txBody>
      </p:sp>
      <p:sp>
        <p:nvSpPr>
          <p:cNvPr id="28675" name="Content Placeholder 6"/>
          <p:cNvSpPr>
            <a:spLocks noGrp="1"/>
          </p:cNvSpPr>
          <p:nvPr>
            <p:ph idx="1"/>
          </p:nvPr>
        </p:nvSpPr>
        <p:spPr>
          <a:xfrm>
            <a:off x="228600" y="1143000"/>
            <a:ext cx="8382000" cy="5410200"/>
          </a:xfrm>
        </p:spPr>
        <p:txBody>
          <a:bodyPr/>
          <a:lstStyle/>
          <a:p>
            <a:pPr marL="234950" indent="-234950" eaLnBrk="1" hangingPunct="1"/>
            <a:r>
              <a:rPr lang="en-US" sz="2000" b="1" dirty="0" smtClean="0">
                <a:latin typeface="Arial" pitchFamily="34" charset="0"/>
                <a:cs typeface="Arial" pitchFamily="34" charset="0"/>
              </a:rPr>
              <a:t>55,579 </a:t>
            </a:r>
            <a:r>
              <a:rPr lang="en-US" sz="2000" b="1" dirty="0" smtClean="0">
                <a:latin typeface="Arial" pitchFamily="34" charset="0"/>
                <a:cs typeface="Arial" pitchFamily="34" charset="0"/>
              </a:rPr>
              <a:t>members in over </a:t>
            </a:r>
            <a:r>
              <a:rPr lang="en-US" sz="2000" b="1" dirty="0" smtClean="0">
                <a:latin typeface="Arial" pitchFamily="34" charset="0"/>
                <a:cs typeface="Arial" pitchFamily="34" charset="0"/>
              </a:rPr>
              <a:t>132 </a:t>
            </a:r>
            <a:r>
              <a:rPr lang="en-US" sz="2000" b="1" dirty="0" smtClean="0">
                <a:latin typeface="Arial" pitchFamily="34" charset="0"/>
                <a:cs typeface="Arial" pitchFamily="34" charset="0"/>
              </a:rPr>
              <a:t>countries</a:t>
            </a:r>
          </a:p>
          <a:p>
            <a:pPr marL="468313" lvl="1" indent="-234950" eaLnBrk="1" hangingPunct="1"/>
            <a:r>
              <a:rPr lang="en-US" sz="1800" dirty="0" smtClean="0">
                <a:latin typeface="Arial" pitchFamily="34" charset="0"/>
                <a:cs typeface="Arial" pitchFamily="34" charset="0"/>
              </a:rPr>
              <a:t>More than </a:t>
            </a:r>
            <a:r>
              <a:rPr lang="en-US" sz="1800" dirty="0" smtClean="0">
                <a:latin typeface="Arial" pitchFamily="34" charset="0"/>
                <a:cs typeface="Arial" pitchFamily="34" charset="0"/>
              </a:rPr>
              <a:t>5,400 </a:t>
            </a:r>
            <a:r>
              <a:rPr lang="en-US" sz="1800" dirty="0" smtClean="0">
                <a:latin typeface="Arial" pitchFamily="34" charset="0"/>
                <a:cs typeface="Arial" pitchFamily="34" charset="0"/>
              </a:rPr>
              <a:t>student members</a:t>
            </a:r>
          </a:p>
          <a:p>
            <a:pPr marL="468313" lvl="1" indent="-234950" eaLnBrk="1" hangingPunct="1"/>
            <a:r>
              <a:rPr lang="en-US" sz="1800" dirty="0" smtClean="0">
                <a:latin typeface="Arial" pitchFamily="34" charset="0"/>
                <a:cs typeface="Arial" pitchFamily="34" charset="0"/>
              </a:rPr>
              <a:t>More than </a:t>
            </a:r>
            <a:r>
              <a:rPr lang="en-US" sz="1800" dirty="0" smtClean="0"/>
              <a:t>180</a:t>
            </a:r>
            <a:r>
              <a:rPr lang="en-US" sz="1800" dirty="0" smtClean="0">
                <a:latin typeface="Arial" pitchFamily="34" charset="0"/>
                <a:cs typeface="Arial" pitchFamily="34" charset="0"/>
              </a:rPr>
              <a:t> </a:t>
            </a:r>
            <a:r>
              <a:rPr lang="en-US" sz="1800" dirty="0" smtClean="0">
                <a:latin typeface="Arial" pitchFamily="34" charset="0"/>
                <a:cs typeface="Arial" pitchFamily="34" charset="0"/>
              </a:rPr>
              <a:t>chapters</a:t>
            </a:r>
          </a:p>
          <a:p>
            <a:pPr marL="468313" lvl="1" indent="-234950" eaLnBrk="1" hangingPunct="1"/>
            <a:r>
              <a:rPr lang="en-US" sz="1800" dirty="0" smtClean="0">
                <a:latin typeface="Arial" pitchFamily="34" charset="0"/>
                <a:cs typeface="Arial" pitchFamily="34" charset="0"/>
              </a:rPr>
              <a:t>More than </a:t>
            </a:r>
            <a:r>
              <a:rPr lang="en-US" sz="1800" dirty="0" smtClean="0">
                <a:latin typeface="Arial" pitchFamily="34" charset="0"/>
                <a:cs typeface="Arial" pitchFamily="34" charset="0"/>
              </a:rPr>
              <a:t>224 </a:t>
            </a:r>
            <a:r>
              <a:rPr lang="en-US" sz="1800" dirty="0" smtClean="0">
                <a:latin typeface="Arial" pitchFamily="34" charset="0"/>
                <a:cs typeface="Arial" pitchFamily="34" charset="0"/>
              </a:rPr>
              <a:t>student branches</a:t>
            </a:r>
          </a:p>
          <a:p>
            <a:pPr marL="468313" lvl="1" indent="-234950" eaLnBrk="1" hangingPunct="1"/>
            <a:r>
              <a:rPr lang="en-US" sz="1800" dirty="0" smtClean="0">
                <a:latin typeface="Arial" pitchFamily="34" charset="0"/>
                <a:cs typeface="Arial" pitchFamily="34" charset="0"/>
              </a:rPr>
              <a:t>More than </a:t>
            </a:r>
            <a:r>
              <a:rPr lang="en-US" sz="1800" dirty="0" smtClean="0"/>
              <a:t>9,530 YEA members</a:t>
            </a:r>
            <a:r>
              <a:rPr lang="en-US" sz="1800" dirty="0" smtClean="0">
                <a:latin typeface="Arial" pitchFamily="34" charset="0"/>
                <a:cs typeface="Arial" pitchFamily="34" charset="0"/>
              </a:rPr>
              <a:t>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b="1" dirty="0" smtClean="0">
                <a:latin typeface="Arial" pitchFamily="34" charset="0"/>
                <a:cs typeface="Arial" pitchFamily="34" charset="0"/>
              </a:rPr>
              <a:t/>
            </a:r>
            <a:br>
              <a:rPr lang="en-US" sz="1800" b="1" dirty="0" smtClean="0">
                <a:latin typeface="Arial" pitchFamily="34" charset="0"/>
                <a:cs typeface="Arial" pitchFamily="34" charset="0"/>
              </a:rPr>
            </a:br>
            <a:endParaRPr lang="en-US" sz="1800" b="1" dirty="0" smtClean="0">
              <a:latin typeface="Arial" pitchFamily="34" charset="0"/>
              <a:cs typeface="Arial" pitchFamily="34" charset="0"/>
            </a:endParaRPr>
          </a:p>
          <a:p>
            <a:pPr marL="234950" indent="-234950" eaLnBrk="1" hangingPunct="1"/>
            <a:r>
              <a:rPr lang="en-US" sz="2000" b="1" dirty="0" smtClean="0">
                <a:latin typeface="Arial" pitchFamily="34" charset="0"/>
                <a:cs typeface="Arial" pitchFamily="34" charset="0"/>
              </a:rPr>
              <a:t>Consulting engineers</a:t>
            </a:r>
          </a:p>
          <a:p>
            <a:pPr marL="234950" indent="-234950" eaLnBrk="1" hangingPunct="1"/>
            <a:r>
              <a:rPr lang="en-US" sz="2000" b="1" dirty="0" smtClean="0">
                <a:latin typeface="Arial" pitchFamily="34" charset="0"/>
                <a:cs typeface="Arial" pitchFamily="34" charset="0"/>
              </a:rPr>
              <a:t>Contractors</a:t>
            </a:r>
          </a:p>
          <a:p>
            <a:pPr marL="234950" indent="-234950" eaLnBrk="1" hangingPunct="1"/>
            <a:r>
              <a:rPr lang="en-US" sz="2000" b="1" dirty="0" smtClean="0">
                <a:latin typeface="Arial" pitchFamily="34" charset="0"/>
                <a:cs typeface="Arial" pitchFamily="34" charset="0"/>
              </a:rPr>
              <a:t>Manufacturers</a:t>
            </a:r>
          </a:p>
          <a:p>
            <a:pPr marL="234950" indent="-234950" eaLnBrk="1" hangingPunct="1"/>
            <a:r>
              <a:rPr lang="en-US" sz="2000" b="1" dirty="0">
                <a:latin typeface="Arial" pitchFamily="34" charset="0"/>
                <a:cs typeface="Arial" pitchFamily="34" charset="0"/>
              </a:rPr>
              <a:t>M</a:t>
            </a:r>
            <a:r>
              <a:rPr lang="en-US" sz="2000" b="1" dirty="0" smtClean="0">
                <a:latin typeface="Arial" pitchFamily="34" charset="0"/>
                <a:cs typeface="Arial" pitchFamily="34" charset="0"/>
              </a:rPr>
              <a:t>anufacturing representatives</a:t>
            </a:r>
          </a:p>
          <a:p>
            <a:pPr marL="234950" indent="-234950" eaLnBrk="1" hangingPunct="1"/>
            <a:r>
              <a:rPr lang="en-US" sz="2000" b="1" dirty="0" smtClean="0">
                <a:latin typeface="Arial" pitchFamily="34" charset="0"/>
                <a:cs typeface="Arial" pitchFamily="34" charset="0"/>
              </a:rPr>
              <a:t>Architects </a:t>
            </a:r>
          </a:p>
          <a:p>
            <a:pPr marL="234950" indent="-234950" eaLnBrk="1" hangingPunct="1"/>
            <a:r>
              <a:rPr lang="en-US" sz="2000" b="1" dirty="0" smtClean="0">
                <a:latin typeface="Arial" pitchFamily="34" charset="0"/>
                <a:cs typeface="Arial" pitchFamily="34" charset="0"/>
              </a:rPr>
              <a:t>And Students</a:t>
            </a:r>
          </a:p>
          <a:p>
            <a:pPr eaLnBrk="1" hangingPunct="1"/>
            <a:endParaRPr lang="en-US" sz="1800" dirty="0" smtClean="0">
              <a:latin typeface="Arial" pitchFamily="34" charset="0"/>
              <a:cs typeface="Arial" pitchFamily="34" charset="0"/>
            </a:endParaRPr>
          </a:p>
        </p:txBody>
      </p:sp>
      <p:sp>
        <p:nvSpPr>
          <p:cNvPr id="28676" name="Rounded Rectangle 3"/>
          <p:cNvSpPr>
            <a:spLocks noChangeArrowheads="1"/>
          </p:cNvSpPr>
          <p:nvPr/>
        </p:nvSpPr>
        <p:spPr bwMode="auto">
          <a:xfrm>
            <a:off x="5127171" y="1905000"/>
            <a:ext cx="3505200" cy="2336800"/>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endParaRPr lang="en-US" baseline="-2500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hangingPunct="1"/>
            <a:r>
              <a:rPr lang="en-US" smtClean="0">
                <a:latin typeface="Arial Narrow" charset="0"/>
              </a:rPr>
              <a:t>Join the ASHRAE Family</a:t>
            </a:r>
          </a:p>
        </p:txBody>
      </p:sp>
      <p:sp>
        <p:nvSpPr>
          <p:cNvPr id="51203" name="Content Placeholder 2"/>
          <p:cNvSpPr>
            <a:spLocks noGrp="1"/>
          </p:cNvSpPr>
          <p:nvPr>
            <p:ph idx="1"/>
          </p:nvPr>
        </p:nvSpPr>
        <p:spPr/>
        <p:txBody>
          <a:bodyPr/>
          <a:lstStyle/>
          <a:p>
            <a:endParaRPr lang="en-US" sz="2000" b="1" dirty="0" smtClean="0"/>
          </a:p>
          <a:p>
            <a:r>
              <a:rPr lang="en-US" sz="2000" b="1" dirty="0" smtClean="0"/>
              <a:t>Join online at </a:t>
            </a:r>
            <a:r>
              <a:rPr lang="en-US" sz="2000" b="1" dirty="0" smtClean="0">
                <a:hlinkClick r:id="rId2"/>
              </a:rPr>
              <a:t>www.ASHRAE.org/join</a:t>
            </a:r>
            <a:r>
              <a:rPr lang="en-US" sz="2000" b="1" dirty="0" smtClean="0"/>
              <a:t/>
            </a:r>
            <a:br>
              <a:rPr lang="en-US" sz="2000" b="1" dirty="0" smtClean="0"/>
            </a:br>
            <a:endParaRPr lang="en-US" sz="2000" b="1" dirty="0" smtClean="0"/>
          </a:p>
          <a:p>
            <a:r>
              <a:rPr lang="en-US" sz="2000" b="1" dirty="0" smtClean="0"/>
              <a:t>Phone ASHRAE Customer Service at </a:t>
            </a:r>
            <a:br>
              <a:rPr lang="en-US" sz="2000" b="1" dirty="0" smtClean="0"/>
            </a:br>
            <a:r>
              <a:rPr lang="en-US" sz="2000" b="1" dirty="0" smtClean="0"/>
              <a:t>(800) 5-ASHRAE (527-4723) (US &amp; Canada)</a:t>
            </a:r>
            <a:br>
              <a:rPr lang="en-US" sz="2000" b="1" dirty="0" smtClean="0"/>
            </a:br>
            <a:r>
              <a:rPr lang="en-US" sz="2000" b="1" dirty="0" smtClean="0"/>
              <a:t> or (404) 636-8400 (International)</a:t>
            </a:r>
            <a:br>
              <a:rPr lang="en-US" sz="2000" b="1" dirty="0" smtClean="0"/>
            </a:br>
            <a:endParaRPr lang="en-US" sz="2000" b="1" dirty="0" smtClean="0"/>
          </a:p>
          <a:p>
            <a:r>
              <a:rPr lang="en-US" sz="2000" b="1" dirty="0" smtClean="0"/>
              <a:t>Email ASHRAE Customer Service at </a:t>
            </a:r>
            <a:r>
              <a:rPr lang="en-US" sz="2000" b="1" dirty="0" smtClean="0">
                <a:hlinkClick r:id="rId3"/>
              </a:rPr>
              <a:t>membership@ashrae.org</a:t>
            </a:r>
            <a:endParaRPr lang="en-US" sz="2000" b="1" dirty="0" smtClean="0"/>
          </a:p>
          <a:p>
            <a:endParaRPr lang="en-US" sz="2000" dirty="0" smtClean="0">
              <a:latin typeface="Arial Narrow" charset="0"/>
            </a:endParaRPr>
          </a:p>
          <a:p>
            <a:pPr algn="ctr">
              <a:buFont typeface="Wingdings 2" charset="2"/>
              <a:buNone/>
            </a:pPr>
            <a:r>
              <a:rPr lang="en-US" sz="2000" b="1" i="1" dirty="0" smtClean="0">
                <a:latin typeface="Arial Narrow" charset="0"/>
              </a:rPr>
              <a:t>What are you waiting for?</a:t>
            </a:r>
          </a:p>
          <a:p>
            <a:endParaRPr lang="en-US" sz="2000" dirty="0" smtClean="0">
              <a:latin typeface="Arial Narrow"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eaLnBrk="1" hangingPunct="1"/>
            <a:r>
              <a:rPr lang="en-US" dirty="0" smtClean="0">
                <a:latin typeface="Arial Narrow" charset="0"/>
              </a:rPr>
              <a:t>What We Do</a:t>
            </a:r>
          </a:p>
        </p:txBody>
      </p:sp>
      <p:sp>
        <p:nvSpPr>
          <p:cNvPr id="29699" name="Content Placeholder 5"/>
          <p:cNvSpPr>
            <a:spLocks noGrp="1"/>
          </p:cNvSpPr>
          <p:nvPr>
            <p:ph idx="1"/>
          </p:nvPr>
        </p:nvSpPr>
        <p:spPr>
          <a:xfrm>
            <a:off x="228600" y="1143000"/>
            <a:ext cx="4907280" cy="5638800"/>
          </a:xfrm>
        </p:spPr>
        <p:txBody>
          <a:bodyPr/>
          <a:lstStyle/>
          <a:p>
            <a:pPr marL="149225" indent="-149225" eaLnBrk="1" hangingPunct="1"/>
            <a:r>
              <a:rPr lang="en-US" sz="2000" b="1" dirty="0" smtClean="0"/>
              <a:t>Provide essential membership benefits</a:t>
            </a:r>
            <a:br>
              <a:rPr lang="en-US" sz="2000" b="1" dirty="0" smtClean="0"/>
            </a:br>
            <a:endParaRPr lang="en-US" sz="2000" b="1" dirty="0" smtClean="0"/>
          </a:p>
          <a:p>
            <a:pPr marL="149225" indent="-149225" eaLnBrk="1" hangingPunct="1"/>
            <a:r>
              <a:rPr lang="en-US" sz="2000" b="1" dirty="0" smtClean="0"/>
              <a:t>Serve as a pipeline for technical information to members, chapters and companies</a:t>
            </a:r>
            <a:br>
              <a:rPr lang="en-US" sz="2000" b="1" dirty="0" smtClean="0"/>
            </a:br>
            <a:endParaRPr lang="en-US" sz="2000" b="1" dirty="0" smtClean="0"/>
          </a:p>
          <a:p>
            <a:pPr marL="149225" indent="-149225" eaLnBrk="1" hangingPunct="1"/>
            <a:r>
              <a:rPr lang="en-US" sz="2000" b="1" dirty="0" smtClean="0"/>
              <a:t>Create standards and technical guidelines to serve the industry</a:t>
            </a:r>
            <a:br>
              <a:rPr lang="en-US" sz="2000" b="1" dirty="0" smtClean="0"/>
            </a:br>
            <a:endParaRPr lang="en-US" sz="2000" b="1" dirty="0" smtClean="0"/>
          </a:p>
          <a:p>
            <a:pPr marL="149225" indent="-149225" eaLnBrk="1" hangingPunct="1"/>
            <a:r>
              <a:rPr lang="en-US" sz="2000" b="1" dirty="0" smtClean="0"/>
              <a:t>Offer continuing education for industry professionals</a:t>
            </a:r>
            <a:br>
              <a:rPr lang="en-US" sz="2000" b="1" dirty="0" smtClean="0"/>
            </a:br>
            <a:endParaRPr lang="en-US" sz="2000" b="1" dirty="0" smtClean="0"/>
          </a:p>
          <a:p>
            <a:pPr marL="149225" indent="-149225" eaLnBrk="1" hangingPunct="1"/>
            <a:r>
              <a:rPr lang="en-US" sz="2000" b="1" dirty="0" smtClean="0"/>
              <a:t>Serve as a networking tool for industry professionals</a:t>
            </a:r>
          </a:p>
          <a:p>
            <a:pPr eaLnBrk="1" hangingPunct="1"/>
            <a:endParaRPr lang="en-US" sz="1800" dirty="0" smtClean="0">
              <a:latin typeface="Arial Narrow" charset="0"/>
            </a:endParaRPr>
          </a:p>
        </p:txBody>
      </p:sp>
      <p:sp>
        <p:nvSpPr>
          <p:cNvPr id="29700" name="Rounded Rectangle 3"/>
          <p:cNvSpPr>
            <a:spLocks noChangeArrowheads="1"/>
          </p:cNvSpPr>
          <p:nvPr/>
        </p:nvSpPr>
        <p:spPr bwMode="auto">
          <a:xfrm>
            <a:off x="5638800" y="1447800"/>
            <a:ext cx="3200400" cy="2133600"/>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endParaRPr lang="en-US" baseline="-2500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wrap="none">
            <a:normAutofit/>
          </a:bodyPr>
          <a:lstStyle/>
          <a:p>
            <a:pPr eaLnBrk="1" hangingPunct="1"/>
            <a:r>
              <a:rPr lang="en-US" smtClean="0">
                <a:latin typeface="Arial Narrow" charset="0"/>
              </a:rPr>
              <a:t>How We Do It</a:t>
            </a:r>
          </a:p>
        </p:txBody>
      </p:sp>
      <p:sp>
        <p:nvSpPr>
          <p:cNvPr id="30723" name="Rectangle 3"/>
          <p:cNvSpPr>
            <a:spLocks noGrp="1" noChangeArrowheads="1"/>
          </p:cNvSpPr>
          <p:nvPr>
            <p:ph idx="1"/>
          </p:nvPr>
        </p:nvSpPr>
        <p:spPr>
          <a:xfrm>
            <a:off x="152400" y="1143000"/>
            <a:ext cx="5475016" cy="5334000"/>
          </a:xfrm>
        </p:spPr>
        <p:txBody>
          <a:bodyPr/>
          <a:lstStyle/>
          <a:p>
            <a:pPr marL="206375" indent="-206375" eaLnBrk="1" hangingPunct="1"/>
            <a:r>
              <a:rPr lang="en-US" sz="2000" b="1" dirty="0" smtClean="0">
                <a:latin typeface="Arial" pitchFamily="34" charset="0"/>
                <a:cs typeface="Arial" pitchFamily="34" charset="0"/>
              </a:rPr>
              <a:t>28 standing committees </a:t>
            </a:r>
          </a:p>
          <a:p>
            <a:pPr marL="206375" indent="-206375" eaLnBrk="1" hangingPunct="1"/>
            <a:r>
              <a:rPr lang="en-US" sz="2000" b="1" dirty="0" smtClean="0">
                <a:latin typeface="Arial" pitchFamily="34" charset="0"/>
                <a:cs typeface="Arial" pitchFamily="34" charset="0"/>
              </a:rPr>
              <a:t>130 standards and guidelines committees</a:t>
            </a:r>
          </a:p>
          <a:p>
            <a:pPr marL="206375" indent="-206375" eaLnBrk="1" hangingPunct="1"/>
            <a:r>
              <a:rPr lang="en-US" sz="2000" b="1" dirty="0" smtClean="0">
                <a:latin typeface="Arial" pitchFamily="34" charset="0"/>
                <a:cs typeface="Arial" pitchFamily="34" charset="0"/>
              </a:rPr>
              <a:t>Some 100 technical committees</a:t>
            </a:r>
          </a:p>
          <a:p>
            <a:pPr marL="206375" indent="-206375" eaLnBrk="1" hangingPunct="1"/>
            <a:r>
              <a:rPr lang="en-US" sz="2000" b="1" dirty="0" smtClean="0">
                <a:latin typeface="Arial" pitchFamily="34" charset="0"/>
                <a:cs typeface="Arial" pitchFamily="34" charset="0"/>
              </a:rPr>
              <a:t>300 publications</a:t>
            </a:r>
          </a:p>
          <a:p>
            <a:pPr marL="206375" indent="-206375" eaLnBrk="1" hangingPunct="1"/>
            <a:r>
              <a:rPr lang="en-US" sz="2000" b="1" dirty="0" smtClean="0">
                <a:latin typeface="Arial" pitchFamily="34" charset="0"/>
                <a:cs typeface="Arial" pitchFamily="34" charset="0"/>
              </a:rPr>
              <a:t>Six certification programs</a:t>
            </a:r>
          </a:p>
          <a:p>
            <a:pPr marL="206375" indent="-206375" eaLnBrk="1" hangingPunct="1"/>
            <a:r>
              <a:rPr lang="en-US" sz="2000" b="1" dirty="0" smtClean="0">
                <a:latin typeface="Arial" pitchFamily="34" charset="0"/>
                <a:cs typeface="Arial" pitchFamily="34" charset="0"/>
              </a:rPr>
              <a:t>More than 100 educational courses</a:t>
            </a:r>
          </a:p>
          <a:p>
            <a:pPr marL="206375" indent="-206375" eaLnBrk="1" hangingPunct="1"/>
            <a:r>
              <a:rPr lang="en-US" sz="2000" b="1" dirty="0" smtClean="0">
                <a:latin typeface="Arial" pitchFamily="34" charset="0"/>
                <a:cs typeface="Arial" pitchFamily="34" charset="0"/>
              </a:rPr>
              <a:t>Research</a:t>
            </a:r>
          </a:p>
          <a:p>
            <a:pPr marL="409575" lvl="1" indent="-206375" eaLnBrk="1" hangingPunct="1"/>
            <a:r>
              <a:rPr lang="en-US" sz="2000" dirty="0" smtClean="0">
                <a:latin typeface="Arial" pitchFamily="34" charset="0"/>
                <a:cs typeface="Arial" pitchFamily="34" charset="0"/>
              </a:rPr>
              <a:t>78 active projects</a:t>
            </a:r>
          </a:p>
          <a:p>
            <a:pPr marL="409575" lvl="1" indent="-206375" eaLnBrk="1" hangingPunct="1"/>
            <a:r>
              <a:rPr lang="en-US" sz="2000" dirty="0" smtClean="0">
                <a:latin typeface="Arial" pitchFamily="34" charset="0"/>
                <a:cs typeface="Arial" pitchFamily="34" charset="0"/>
              </a:rPr>
              <a:t>Over 700 projects completed over last </a:t>
            </a:r>
            <a:br>
              <a:rPr lang="en-US" sz="2000" dirty="0" smtClean="0">
                <a:latin typeface="Arial" pitchFamily="34" charset="0"/>
                <a:cs typeface="Arial" pitchFamily="34" charset="0"/>
              </a:rPr>
            </a:br>
            <a:r>
              <a:rPr lang="en-US" sz="2000" dirty="0" smtClean="0">
                <a:latin typeface="Arial" pitchFamily="34" charset="0"/>
                <a:cs typeface="Arial" pitchFamily="34" charset="0"/>
              </a:rPr>
              <a:t>50 years</a:t>
            </a:r>
          </a:p>
          <a:p>
            <a:pPr marL="206375" indent="-206375" eaLnBrk="1" hangingPunct="1"/>
            <a:r>
              <a:rPr lang="en-US" sz="2000" b="1" dirty="0" smtClean="0">
                <a:latin typeface="Arial" pitchFamily="34" charset="0"/>
                <a:cs typeface="Arial" pitchFamily="34" charset="0"/>
              </a:rPr>
              <a:t>Advocacy in Washington, DC, and locally in US states</a:t>
            </a:r>
          </a:p>
        </p:txBody>
      </p:sp>
      <p:sp>
        <p:nvSpPr>
          <p:cNvPr id="30724" name="Rounded Rectangle 3"/>
          <p:cNvSpPr>
            <a:spLocks noChangeArrowheads="1"/>
          </p:cNvSpPr>
          <p:nvPr/>
        </p:nvSpPr>
        <p:spPr bwMode="auto">
          <a:xfrm>
            <a:off x="5627416" y="1432622"/>
            <a:ext cx="3223168" cy="2148778"/>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endParaRPr lang="en-US" baseline="-2500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hangingPunct="1"/>
            <a:r>
              <a:rPr lang="en-US" smtClean="0">
                <a:latin typeface="Arial Narrow" charset="0"/>
              </a:rPr>
              <a:t>What Makes Us Different</a:t>
            </a:r>
          </a:p>
        </p:txBody>
      </p:sp>
      <p:sp>
        <p:nvSpPr>
          <p:cNvPr id="31747" name="Rectangle 3"/>
          <p:cNvSpPr>
            <a:spLocks noGrp="1" noChangeArrowheads="1"/>
          </p:cNvSpPr>
          <p:nvPr>
            <p:ph idx="1"/>
          </p:nvPr>
        </p:nvSpPr>
        <p:spPr>
          <a:xfrm>
            <a:off x="198120" y="1143000"/>
            <a:ext cx="4373880" cy="5562600"/>
          </a:xfrm>
        </p:spPr>
        <p:txBody>
          <a:bodyPr/>
          <a:lstStyle/>
          <a:p>
            <a:pPr eaLnBrk="1" hangingPunct="1"/>
            <a:r>
              <a:rPr lang="en-US" sz="2000" b="1" dirty="0" smtClean="0">
                <a:latin typeface="Arial" pitchFamily="34" charset="0"/>
                <a:cs typeface="Arial" pitchFamily="34" charset="0"/>
              </a:rPr>
              <a:t>We are a global membership</a:t>
            </a:r>
            <a:br>
              <a:rPr lang="en-US" sz="2000" b="1" dirty="0" smtClean="0">
                <a:latin typeface="Arial" pitchFamily="34" charset="0"/>
                <a:cs typeface="Arial" pitchFamily="34" charset="0"/>
              </a:rPr>
            </a:br>
            <a:endParaRPr lang="en-US" sz="2000" b="1" dirty="0" smtClean="0">
              <a:latin typeface="Arial" pitchFamily="34" charset="0"/>
              <a:cs typeface="Arial" pitchFamily="34" charset="0"/>
            </a:endParaRPr>
          </a:p>
          <a:p>
            <a:pPr eaLnBrk="1" hangingPunct="1"/>
            <a:r>
              <a:rPr lang="en-US" sz="2000" b="1" dirty="0" smtClean="0">
                <a:latin typeface="Arial" pitchFamily="34" charset="0"/>
                <a:cs typeface="Arial" pitchFamily="34" charset="0"/>
              </a:rPr>
              <a:t>Our members create our technologies</a:t>
            </a:r>
            <a:br>
              <a:rPr lang="en-US" sz="2000" b="1" dirty="0" smtClean="0">
                <a:latin typeface="Arial" pitchFamily="34" charset="0"/>
                <a:cs typeface="Arial" pitchFamily="34" charset="0"/>
              </a:rPr>
            </a:br>
            <a:endParaRPr lang="en-US" sz="2000" b="1" dirty="0" smtClean="0">
              <a:latin typeface="Arial" pitchFamily="34" charset="0"/>
              <a:cs typeface="Arial" pitchFamily="34" charset="0"/>
            </a:endParaRPr>
          </a:p>
          <a:p>
            <a:pPr eaLnBrk="1" hangingPunct="1"/>
            <a:r>
              <a:rPr lang="en-US" sz="2000" b="1" dirty="0" smtClean="0">
                <a:latin typeface="Arial" pitchFamily="34" charset="0"/>
                <a:cs typeface="Arial" pitchFamily="34" charset="0"/>
              </a:rPr>
              <a:t>We are the leader in the HVACR industry for technical advancements</a:t>
            </a:r>
            <a:br>
              <a:rPr lang="en-US" sz="2000" b="1" dirty="0" smtClean="0">
                <a:latin typeface="Arial" pitchFamily="34" charset="0"/>
                <a:cs typeface="Arial" pitchFamily="34" charset="0"/>
              </a:rPr>
            </a:br>
            <a:endParaRPr lang="en-US" sz="2000" b="1" dirty="0" smtClean="0">
              <a:latin typeface="Arial" pitchFamily="34" charset="0"/>
              <a:cs typeface="Arial" pitchFamily="34" charset="0"/>
            </a:endParaRPr>
          </a:p>
          <a:p>
            <a:pPr eaLnBrk="1" hangingPunct="1"/>
            <a:r>
              <a:rPr lang="en-US" sz="2000" b="1" dirty="0" smtClean="0">
                <a:latin typeface="Arial" pitchFamily="34" charset="0"/>
                <a:cs typeface="Arial" pitchFamily="34" charset="0"/>
              </a:rPr>
              <a:t>We are one of few HVAC&amp;R organizations in world with own research program</a:t>
            </a:r>
          </a:p>
        </p:txBody>
      </p:sp>
      <p:sp>
        <p:nvSpPr>
          <p:cNvPr id="31748" name="Rounded Rectangle 3"/>
          <p:cNvSpPr>
            <a:spLocks noChangeArrowheads="1"/>
          </p:cNvSpPr>
          <p:nvPr/>
        </p:nvSpPr>
        <p:spPr bwMode="auto">
          <a:xfrm>
            <a:off x="5029200" y="1143000"/>
            <a:ext cx="3537106" cy="2358070"/>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endParaRPr lang="en-US" baseline="-2500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Sustaining Momentum and Net Zero</a:t>
            </a:r>
            <a:endParaRPr lang="en-US" dirty="0"/>
          </a:p>
        </p:txBody>
      </p:sp>
      <p:sp>
        <p:nvSpPr>
          <p:cNvPr id="13" name="Rectangle 3"/>
          <p:cNvSpPr>
            <a:spLocks noChangeArrowheads="1"/>
          </p:cNvSpPr>
          <p:nvPr/>
        </p:nvSpPr>
        <p:spPr bwMode="auto">
          <a:xfrm>
            <a:off x="1655762" y="4419600"/>
            <a:ext cx="1851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hlinkClick r:id="rId2"/>
              </a:rPr>
              <a:t>Click to Connect and Play</a:t>
            </a:r>
            <a:endParaRPr lang="en-US" sz="1000" dirty="0"/>
          </a:p>
        </p:txBody>
      </p:sp>
      <p:grpSp>
        <p:nvGrpSpPr>
          <p:cNvPr id="14" name="Group 11"/>
          <p:cNvGrpSpPr>
            <a:grpSpLocks/>
          </p:cNvGrpSpPr>
          <p:nvPr/>
        </p:nvGrpSpPr>
        <p:grpSpPr bwMode="auto">
          <a:xfrm>
            <a:off x="722312" y="2151063"/>
            <a:ext cx="3581400" cy="2192337"/>
            <a:chOff x="685800" y="1769706"/>
            <a:chExt cx="3581400" cy="2192694"/>
          </a:xfrm>
        </p:grpSpPr>
        <p:pic>
          <p:nvPicPr>
            <p:cNvPr id="15"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767" t="25349" r="38193" b="24649"/>
            <a:stretch>
              <a:fillRect/>
            </a:stretch>
          </p:blipFill>
          <p:spPr bwMode="auto">
            <a:xfrm>
              <a:off x="685800" y="1769706"/>
              <a:ext cx="3581400" cy="219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5"/>
            <p:cNvSpPr>
              <a:spLocks noChangeArrowheads="1"/>
            </p:cNvSpPr>
            <p:nvPr/>
          </p:nvSpPr>
          <p:spPr bwMode="auto">
            <a:xfrm>
              <a:off x="1905000" y="1981200"/>
              <a:ext cx="121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800" dirty="0">
                  <a:solidFill>
                    <a:schemeClr val="bg1"/>
                  </a:solidFill>
                  <a:latin typeface="Wingdings 3" pitchFamily="18" charset="2"/>
                  <a:hlinkClick r:id="rId2"/>
                </a:rPr>
                <a:t>u</a:t>
              </a:r>
              <a:endParaRPr lang="en-US" sz="8800" dirty="0">
                <a:solidFill>
                  <a:schemeClr val="bg1"/>
                </a:solidFill>
                <a:latin typeface="Wingdings 3" pitchFamily="18" charset="2"/>
              </a:endParaRPr>
            </a:p>
          </p:txBody>
        </p:sp>
      </p:grpSp>
      <p:grpSp>
        <p:nvGrpSpPr>
          <p:cNvPr id="17" name="Group 12"/>
          <p:cNvGrpSpPr>
            <a:grpSpLocks/>
          </p:cNvGrpSpPr>
          <p:nvPr/>
        </p:nvGrpSpPr>
        <p:grpSpPr bwMode="auto">
          <a:xfrm>
            <a:off x="4906962" y="2151063"/>
            <a:ext cx="3475038" cy="2176462"/>
            <a:chOff x="4870268" y="1769706"/>
            <a:chExt cx="3474720" cy="2177454"/>
          </a:xfrm>
        </p:grpSpPr>
        <p:pic>
          <p:nvPicPr>
            <p:cNvPr id="18" name="Picture 3">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254" t="33566" r="39706" b="17891"/>
            <a:stretch>
              <a:fillRect/>
            </a:stretch>
          </p:blipFill>
          <p:spPr bwMode="auto">
            <a:xfrm>
              <a:off x="4870268" y="1769706"/>
              <a:ext cx="3474720" cy="217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7"/>
            <p:cNvSpPr>
              <a:spLocks noChangeArrowheads="1"/>
            </p:cNvSpPr>
            <p:nvPr/>
          </p:nvSpPr>
          <p:spPr bwMode="auto">
            <a:xfrm>
              <a:off x="6050280" y="1935480"/>
              <a:ext cx="121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800" dirty="0">
                  <a:solidFill>
                    <a:schemeClr val="bg1"/>
                  </a:solidFill>
                  <a:latin typeface="Wingdings 3" pitchFamily="18" charset="2"/>
                  <a:hlinkClick r:id="rId4"/>
                </a:rPr>
                <a:t>u</a:t>
              </a:r>
              <a:endParaRPr lang="en-US" sz="8800" dirty="0">
                <a:solidFill>
                  <a:schemeClr val="bg1"/>
                </a:solidFill>
                <a:latin typeface="Wingdings 3" pitchFamily="18" charset="2"/>
              </a:endParaRPr>
            </a:p>
          </p:txBody>
        </p:sp>
      </p:grpSp>
      <p:sp>
        <p:nvSpPr>
          <p:cNvPr id="20" name="Rectangle 8"/>
          <p:cNvSpPr>
            <a:spLocks noChangeArrowheads="1"/>
          </p:cNvSpPr>
          <p:nvPr/>
        </p:nvSpPr>
        <p:spPr bwMode="auto">
          <a:xfrm>
            <a:off x="5832475" y="4419600"/>
            <a:ext cx="2103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hlinkClick r:id="rId4"/>
              </a:rPr>
              <a:t>Click to Connect and Play</a:t>
            </a:r>
            <a:endParaRPr lang="en-US" sz="1000" dirty="0"/>
          </a:p>
        </p:txBody>
      </p:sp>
      <p:sp>
        <p:nvSpPr>
          <p:cNvPr id="21" name="Rectangle 9"/>
          <p:cNvSpPr>
            <a:spLocks noChangeArrowheads="1"/>
          </p:cNvSpPr>
          <p:nvPr/>
        </p:nvSpPr>
        <p:spPr bwMode="auto">
          <a:xfrm>
            <a:off x="755650" y="1676400"/>
            <a:ext cx="3395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Arial" pitchFamily="34" charset="0"/>
                <a:cs typeface="Arial" pitchFamily="34" charset="0"/>
              </a:rPr>
              <a:t>Sustaining Momentum</a:t>
            </a:r>
          </a:p>
        </p:txBody>
      </p:sp>
      <p:sp>
        <p:nvSpPr>
          <p:cNvPr id="22" name="Rectangle 10"/>
          <p:cNvSpPr>
            <a:spLocks noChangeArrowheads="1"/>
          </p:cNvSpPr>
          <p:nvPr/>
        </p:nvSpPr>
        <p:spPr bwMode="auto">
          <a:xfrm>
            <a:off x="4906962" y="1676400"/>
            <a:ext cx="3395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Arial" pitchFamily="34" charset="0"/>
                <a:cs typeface="Arial" pitchFamily="34" charset="0"/>
              </a:rPr>
              <a:t>Achieving Net Zero</a:t>
            </a:r>
          </a:p>
        </p:txBody>
      </p:sp>
    </p:spTree>
    <p:extLst>
      <p:ext uri="{BB962C8B-B14F-4D97-AF65-F5344CB8AC3E}">
        <p14:creationId xmlns:p14="http://schemas.microsoft.com/office/powerpoint/2010/main" val="1337834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latin typeface="Arial Narrow" charset="0"/>
                <a:cs typeface="Arial Narrow" charset="0"/>
              </a:rPr>
              <a:t>Sustaining Momentum &amp; Net Zero</a:t>
            </a:r>
          </a:p>
        </p:txBody>
      </p:sp>
      <p:sp>
        <p:nvSpPr>
          <p:cNvPr id="8195" name="Rectangle 9"/>
          <p:cNvSpPr>
            <a:spLocks noChangeArrowheads="1"/>
          </p:cNvSpPr>
          <p:nvPr/>
        </p:nvSpPr>
        <p:spPr bwMode="auto">
          <a:xfrm>
            <a:off x="2112442" y="1124744"/>
            <a:ext cx="5583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latin typeface="Arial" pitchFamily="34" charset="0"/>
                <a:cs typeface="Arial" pitchFamily="34" charset="0"/>
              </a:rPr>
              <a:t>Sustaining </a:t>
            </a:r>
            <a:r>
              <a:rPr lang="en-US" b="1" dirty="0" smtClean="0">
                <a:latin typeface="Arial" pitchFamily="34" charset="0"/>
                <a:cs typeface="Arial" pitchFamily="34" charset="0"/>
              </a:rPr>
              <a:t>Momentum  </a:t>
            </a:r>
            <a:r>
              <a:rPr lang="en-US" sz="1050" b="1" dirty="0" smtClean="0">
                <a:latin typeface="Arial" pitchFamily="34" charset="0"/>
                <a:cs typeface="Arial" pitchFamily="34" charset="0"/>
              </a:rPr>
              <a:t>(click to play)</a:t>
            </a:r>
            <a:endParaRPr lang="en-US" b="1" dirty="0">
              <a:latin typeface="Arial" pitchFamily="34" charset="0"/>
              <a:cs typeface="Arial" pitchFamily="34" charset="0"/>
            </a:endParaRPr>
          </a:p>
        </p:txBody>
      </p:sp>
      <p:pic>
        <p:nvPicPr>
          <p:cNvPr id="2" name="Sustaining Momentum-sm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133600" y="1556792"/>
            <a:ext cx="4876800" cy="3657600"/>
          </a:xfrm>
          <a:prstGeom prst="rect">
            <a:avLst/>
          </a:prstGeom>
        </p:spPr>
      </p:pic>
    </p:spTree>
    <p:extLst>
      <p:ext uri="{BB962C8B-B14F-4D97-AF65-F5344CB8AC3E}">
        <p14:creationId xmlns:p14="http://schemas.microsoft.com/office/powerpoint/2010/main" val="3276103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latin typeface="Arial Narrow" charset="0"/>
                <a:cs typeface="Arial Narrow" charset="0"/>
              </a:rPr>
              <a:t>Sustaining Momentum &amp; Net Zero</a:t>
            </a:r>
          </a:p>
        </p:txBody>
      </p:sp>
      <p:sp>
        <p:nvSpPr>
          <p:cNvPr id="8196" name="Rectangle 10"/>
          <p:cNvSpPr>
            <a:spLocks noChangeArrowheads="1"/>
          </p:cNvSpPr>
          <p:nvPr/>
        </p:nvSpPr>
        <p:spPr bwMode="auto">
          <a:xfrm>
            <a:off x="2667000" y="1447800"/>
            <a:ext cx="429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latin typeface="Arial" pitchFamily="34" charset="0"/>
                <a:cs typeface="Arial" pitchFamily="34" charset="0"/>
              </a:rPr>
              <a:t>Achieving Net </a:t>
            </a:r>
            <a:r>
              <a:rPr lang="en-US" b="1" dirty="0" smtClean="0">
                <a:latin typeface="Arial" pitchFamily="34" charset="0"/>
                <a:cs typeface="Arial" pitchFamily="34" charset="0"/>
              </a:rPr>
              <a:t>Zero </a:t>
            </a:r>
            <a:r>
              <a:rPr lang="en-US" sz="1050" b="1" dirty="0" smtClean="0">
                <a:latin typeface="Arial" pitchFamily="34" charset="0"/>
                <a:cs typeface="Arial" pitchFamily="34" charset="0"/>
              </a:rPr>
              <a:t>(click to play)</a:t>
            </a:r>
            <a:endParaRPr lang="en-US" b="1" dirty="0">
              <a:latin typeface="Arial" pitchFamily="34" charset="0"/>
              <a:cs typeface="Arial" pitchFamily="34" charset="0"/>
            </a:endParaRPr>
          </a:p>
        </p:txBody>
      </p:sp>
      <p:pic>
        <p:nvPicPr>
          <p:cNvPr id="3" name="NZEB 384x288.wmv">
            <a:hlinkClick r:id="" action="ppaction://media"/>
          </p:cNvPr>
          <p:cNvPicPr>
            <a:picLocks noRot="1" noChangeAspect="1"/>
          </p:cNvPicPr>
          <p:nvPr>
            <a:videoFile r:link="rId1"/>
          </p:nvPr>
        </p:nvPicPr>
        <p:blipFill>
          <a:blip r:embed="rId3" cstate="print"/>
          <a:stretch>
            <a:fillRect/>
          </a:stretch>
        </p:blipFill>
        <p:spPr>
          <a:xfrm>
            <a:off x="2771800" y="1981944"/>
            <a:ext cx="3657600" cy="2743200"/>
          </a:xfrm>
          <a:prstGeom prst="rect">
            <a:avLst/>
          </a:prstGeom>
        </p:spPr>
      </p:pic>
    </p:spTree>
    <p:extLst>
      <p:ext uri="{BB962C8B-B14F-4D97-AF65-F5344CB8AC3E}">
        <p14:creationId xmlns:p14="http://schemas.microsoft.com/office/powerpoint/2010/main" val="197896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eaLnBrk="1" hangingPunct="1"/>
            <a:r>
              <a:rPr lang="en-US" dirty="0">
                <a:latin typeface="Arial Narrow" charset="0"/>
              </a:rPr>
              <a:t>ASHRAE ♥ ITS STUDENT MEMBERS</a:t>
            </a:r>
            <a:endParaRPr lang="en-US" dirty="0" smtClean="0">
              <a:latin typeface="Arial Narrow" charset="0"/>
            </a:endParaRPr>
          </a:p>
        </p:txBody>
      </p:sp>
      <p:sp>
        <p:nvSpPr>
          <p:cNvPr id="32771" name="Rectangle 3"/>
          <p:cNvSpPr>
            <a:spLocks noGrp="1" noChangeArrowheads="1"/>
          </p:cNvSpPr>
          <p:nvPr>
            <p:ph idx="1"/>
          </p:nvPr>
        </p:nvSpPr>
        <p:spPr>
          <a:xfrm>
            <a:off x="228600" y="990600"/>
            <a:ext cx="4678680" cy="5638800"/>
          </a:xfrm>
        </p:spPr>
        <p:txBody>
          <a:bodyPr/>
          <a:lstStyle/>
          <a:p>
            <a:pPr marL="0" indent="0" eaLnBrk="1" hangingPunct="1">
              <a:buNone/>
            </a:pPr>
            <a:endParaRPr lang="en-US" sz="2000" b="1" dirty="0" smtClean="0"/>
          </a:p>
          <a:p>
            <a:pPr marL="0" indent="0" eaLnBrk="1" hangingPunct="1">
              <a:buNone/>
            </a:pPr>
            <a:r>
              <a:rPr lang="en-US" sz="2000" b="1" dirty="0" smtClean="0"/>
              <a:t>ASHRAE believes</a:t>
            </a:r>
          </a:p>
          <a:p>
            <a:pPr lvl="1" eaLnBrk="1" hangingPunct="1"/>
            <a:r>
              <a:rPr lang="en-US" sz="2000" b="1" dirty="0" smtClean="0"/>
              <a:t>Student members = the future of our Society and our industry</a:t>
            </a:r>
            <a:br>
              <a:rPr lang="en-US" sz="2000" b="1" dirty="0" smtClean="0"/>
            </a:br>
            <a:endParaRPr lang="en-US" sz="2000" b="1" dirty="0" smtClean="0"/>
          </a:p>
          <a:p>
            <a:pPr lvl="1"/>
            <a:r>
              <a:rPr lang="en-US" sz="2000" b="1" dirty="0"/>
              <a:t>O</a:t>
            </a:r>
            <a:r>
              <a:rPr lang="en-US" sz="2000" b="1" dirty="0" smtClean="0"/>
              <a:t>ur </a:t>
            </a:r>
            <a:r>
              <a:rPr lang="en-US" sz="2000" b="1" dirty="0" smtClean="0"/>
              <a:t>future standard of living depends on developing future technicians, engineers and scientists</a:t>
            </a:r>
            <a:br>
              <a:rPr lang="en-US" sz="2000" b="1" dirty="0" smtClean="0"/>
            </a:br>
            <a:endParaRPr lang="en-US" sz="2000" b="1" dirty="0" smtClean="0"/>
          </a:p>
          <a:p>
            <a:pPr lvl="1"/>
            <a:r>
              <a:rPr lang="en-US" sz="2000" b="1" dirty="0" smtClean="0"/>
              <a:t>Recognizes the return value of providing a solid foundation in science, technology, engineering and mathematics</a:t>
            </a:r>
          </a:p>
          <a:p>
            <a:pPr eaLnBrk="1" hangingPunct="1">
              <a:buFontTx/>
              <a:buNone/>
            </a:pPr>
            <a:endParaRPr lang="en-US" sz="2000" dirty="0" smtClean="0">
              <a:latin typeface="Arial Narrow" charset="0"/>
            </a:endParaRPr>
          </a:p>
        </p:txBody>
      </p:sp>
      <p:sp>
        <p:nvSpPr>
          <p:cNvPr id="32772" name="Rounded Rectangle 3"/>
          <p:cNvSpPr>
            <a:spLocks noChangeArrowheads="1"/>
          </p:cNvSpPr>
          <p:nvPr/>
        </p:nvSpPr>
        <p:spPr bwMode="auto">
          <a:xfrm>
            <a:off x="5486400" y="1447800"/>
            <a:ext cx="3111500" cy="2133600"/>
          </a:xfrm>
          <a:prstGeom prst="roundRect">
            <a:avLst>
              <a:gd name="adj" fmla="val 16667"/>
            </a:avLst>
          </a:prstGeom>
          <a:blipFill dpi="0" rotWithShape="1">
            <a:blip r:embed="rId2" cstate="print"/>
            <a:srcRect/>
            <a:stretch>
              <a:fillRect/>
            </a:stretch>
          </a:blipFill>
          <a:ln w="42500">
            <a:solidFill>
              <a:srgbClr val="5C9929"/>
            </a:solidFill>
            <a:round/>
            <a:headEnd/>
            <a:tailEnd/>
          </a:ln>
          <a:effectLst>
            <a:reflection blurRad="6350" stA="52000" endA="300" endPos="35000" dir="5400000" sy="-100000" algn="bl" rotWithShape="0"/>
          </a:effectLst>
        </p:spPr>
        <p:txBody>
          <a:bodyPr anchor="ctr"/>
          <a:lstStyle/>
          <a:p>
            <a:pPr algn="ctr">
              <a:defRPr/>
            </a:pPr>
            <a:r>
              <a:rPr lang="en-US" baseline="-25000">
                <a:solidFill>
                  <a:srgbClr val="FFFFFF"/>
                </a:solidFill>
                <a:latin typeface="Franklin Gothic Book" charset="0"/>
                <a:ea typeface="+mn-ea"/>
              </a:rPr>
              <a:t>v</a:t>
            </a:r>
            <a:endParaRPr lang="en-US" baseline="-25000" dirty="0">
              <a:solidFill>
                <a:srgbClr val="FFFFFF"/>
              </a:solidFill>
              <a:latin typeface="Franklin Gothic Book" charset="0"/>
              <a:ea typeface="+mn-ea"/>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Worldwide business presentation</Template>
  <TotalTime>1226</TotalTime>
  <Words>829</Words>
  <Application>Microsoft Office PowerPoint</Application>
  <PresentationFormat>On-screen Show (4:3)</PresentationFormat>
  <Paragraphs>146</Paragraphs>
  <Slides>20</Slides>
  <Notes>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ＭＳ Ｐゴシック</vt:lpstr>
      <vt:lpstr>Arial</vt:lpstr>
      <vt:lpstr>Arial Narrow</vt:lpstr>
      <vt:lpstr>Calibri</vt:lpstr>
      <vt:lpstr>Franklin Gothic Book</vt:lpstr>
      <vt:lpstr>Franklin Gothic Medium</vt:lpstr>
      <vt:lpstr>Times New Roman</vt:lpstr>
      <vt:lpstr>Verdana</vt:lpstr>
      <vt:lpstr>Wingdings 2</vt:lpstr>
      <vt:lpstr>Wingdings 3</vt:lpstr>
      <vt:lpstr>Aspect</vt:lpstr>
      <vt:lpstr>ASHRAE</vt:lpstr>
      <vt:lpstr>Who We Are</vt:lpstr>
      <vt:lpstr>What We Do</vt:lpstr>
      <vt:lpstr>How We Do It</vt:lpstr>
      <vt:lpstr>What Makes Us Different</vt:lpstr>
      <vt:lpstr>Sustaining Momentum and Net Zero</vt:lpstr>
      <vt:lpstr>Sustaining Momentum &amp; Net Zero</vt:lpstr>
      <vt:lpstr>Sustaining Momentum &amp; Net Zero</vt:lpstr>
      <vt:lpstr>ASHRAE ♥ ITS STUDENT MEMBERS</vt:lpstr>
      <vt:lpstr>ASHRAE ♥ ITS STUDENT MEMBERS</vt:lpstr>
      <vt:lpstr>Scholarships</vt:lpstr>
      <vt:lpstr>PowerPoint Presentation</vt:lpstr>
      <vt:lpstr>PowerPoint Presentation</vt:lpstr>
      <vt:lpstr>Engineering for Sustainability</vt:lpstr>
      <vt:lpstr>Building Energy Quotient™ ASHRAE’s Building Energy Labeling Program</vt:lpstr>
      <vt:lpstr>Building Energy Labels Provide. . .</vt:lpstr>
      <vt:lpstr>Green Building Standard</vt:lpstr>
      <vt:lpstr>Advanced Energy Guidance</vt:lpstr>
      <vt:lpstr>Why Should You Join Today?</vt:lpstr>
      <vt:lpstr>Join the ASHRAE Family</vt:lpstr>
    </vt:vector>
  </TitlesOfParts>
  <Company>ASHRAE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ASHRAE and Sustainability: Practicing Green to Preserve Tomorrow</dc:title>
  <dc:creator>Jodi Dunlop</dc:creator>
  <cp:lastModifiedBy>McCray, Jeanette</cp:lastModifiedBy>
  <cp:revision>176</cp:revision>
  <dcterms:created xsi:type="dcterms:W3CDTF">2011-04-21T01:55:38Z</dcterms:created>
  <dcterms:modified xsi:type="dcterms:W3CDTF">2016-09-07T19:41:00Z</dcterms:modified>
</cp:coreProperties>
</file>